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28" r:id="rId5"/>
    <p:sldMasterId id="2147484349" r:id="rId6"/>
    <p:sldMasterId id="2147484359" r:id="rId7"/>
    <p:sldMasterId id="2147484363" r:id="rId8"/>
    <p:sldMasterId id="2147484390" r:id="rId9"/>
    <p:sldMasterId id="2147484416" r:id="rId10"/>
  </p:sldMasterIdLst>
  <p:notesMasterIdLst>
    <p:notesMasterId r:id="rId44"/>
  </p:notesMasterIdLst>
  <p:handoutMasterIdLst>
    <p:handoutMasterId r:id="rId45"/>
  </p:handoutMasterIdLst>
  <p:sldIdLst>
    <p:sldId id="1528" r:id="rId11"/>
    <p:sldId id="1534" r:id="rId12"/>
    <p:sldId id="1537" r:id="rId13"/>
    <p:sldId id="1558" r:id="rId14"/>
    <p:sldId id="1509" r:id="rId15"/>
    <p:sldId id="1544" r:id="rId16"/>
    <p:sldId id="1519" r:id="rId17"/>
    <p:sldId id="1559" r:id="rId18"/>
    <p:sldId id="1560" r:id="rId19"/>
    <p:sldId id="1566" r:id="rId20"/>
    <p:sldId id="1553" r:id="rId21"/>
    <p:sldId id="1564" r:id="rId22"/>
    <p:sldId id="1572" r:id="rId23"/>
    <p:sldId id="1573" r:id="rId24"/>
    <p:sldId id="1541" r:id="rId25"/>
    <p:sldId id="1578" r:id="rId26"/>
    <p:sldId id="1580" r:id="rId27"/>
    <p:sldId id="1583" r:id="rId28"/>
    <p:sldId id="1584" r:id="rId29"/>
    <p:sldId id="1586" r:id="rId30"/>
    <p:sldId id="1585" r:id="rId31"/>
    <p:sldId id="1581" r:id="rId32"/>
    <p:sldId id="1587" r:id="rId33"/>
    <p:sldId id="1542" r:id="rId34"/>
    <p:sldId id="1577" r:id="rId35"/>
    <p:sldId id="1547" r:id="rId36"/>
    <p:sldId id="1549" r:id="rId37"/>
    <p:sldId id="1575" r:id="rId38"/>
    <p:sldId id="1576" r:id="rId39"/>
    <p:sldId id="1539" r:id="rId40"/>
    <p:sldId id="1540" r:id="rId41"/>
    <p:sldId id="1536" r:id="rId42"/>
    <p:sldId id="1535"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36FD98E-7BD3-4006-B526-C771C565D7A4}">
          <p14:sldIdLst>
            <p14:sldId id="1528"/>
            <p14:sldId id="1534"/>
            <p14:sldId id="1537"/>
            <p14:sldId id="1558"/>
            <p14:sldId id="1509"/>
            <p14:sldId id="1544"/>
          </p14:sldIdLst>
        </p14:section>
        <p14:section name="Bash" id="{70456FB9-61EB-43A8-9769-B9EC21B499B9}">
          <p14:sldIdLst>
            <p14:sldId id="1519"/>
            <p14:sldId id="1559"/>
            <p14:sldId id="1560"/>
            <p14:sldId id="1566"/>
            <p14:sldId id="1553"/>
            <p14:sldId id="1564"/>
            <p14:sldId id="1572"/>
            <p14:sldId id="1573"/>
          </p14:sldIdLst>
        </p14:section>
        <p14:section name="Powershell" id="{22FEB039-8B89-4AD0-936B-5DA5AE5C593C}">
          <p14:sldIdLst>
            <p14:sldId id="1541"/>
            <p14:sldId id="1578"/>
            <p14:sldId id="1580"/>
            <p14:sldId id="1583"/>
            <p14:sldId id="1584"/>
            <p14:sldId id="1586"/>
            <p14:sldId id="1585"/>
            <p14:sldId id="1581"/>
            <p14:sldId id="1587"/>
          </p14:sldIdLst>
        </p14:section>
        <p14:section name="OSS" id="{309B6F9D-E4BB-4E0C-BD0E-C64F71BE15DE}">
          <p14:sldIdLst>
            <p14:sldId id="1542"/>
            <p14:sldId id="1577"/>
            <p14:sldId id="1547"/>
            <p14:sldId id="1549"/>
            <p14:sldId id="1575"/>
            <p14:sldId id="1576"/>
          </p14:sldIdLst>
        </p14:section>
        <p14:section name="Summary" id="{E1CB60E4-41F6-468A-9E7F-6BAE1186F20C}">
          <p14:sldIdLst>
            <p14:sldId id="1539"/>
          </p14:sldIdLst>
        </p14:section>
        <p14:section name="Q&amp;A" id="{34C73131-F46A-479C-A8D0-650D57BD0EFF}">
          <p14:sldIdLst>
            <p14:sldId id="1540"/>
            <p14:sldId id="153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69581" autoAdjust="0"/>
  </p:normalViewPr>
  <p:slideViewPr>
    <p:cSldViewPr>
      <p:cViewPr varScale="1">
        <p:scale>
          <a:sx n="56" d="100"/>
          <a:sy n="56" d="100"/>
        </p:scale>
        <p:origin x="1598" y="3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viewProps" Target="view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10/4/2016 2:22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10/4/2016 2:22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194378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10/4/2016 2:22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14903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602492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76303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124843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428608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477455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726619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310635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54447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noProof="0"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33991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10/4/2016 2:22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33459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10/4/2016 2:22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22749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142764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732583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903717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651593-5128-4D15-AD9B-A13D87C77F7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5906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2:22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7620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3341215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503573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28582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noProof="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089076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41098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363986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220799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r>
              <a:rPr lang="en-US"/>
              <a:t>GCIO SUMMIT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84493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noProof="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noProof="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10/4/2016 2:22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84834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noProof="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14565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baseline="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2:22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9</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583720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858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69754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37866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9439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7892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50674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51263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2491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4403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2521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6286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073313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19953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59641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18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8517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5102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8140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201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235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3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0832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4257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5059529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38751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03683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031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4974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42850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385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87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13325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996759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9274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4161156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1307064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3469369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06690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322653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8059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05447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234170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8090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3197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45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7816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96664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4620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3670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90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673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368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55776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69902109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71800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55083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54257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bg2"/>
              </a:buClr>
              <a:defRPr sz="4000"/>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254203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2770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4736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81708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bg2"/>
              </a:buClr>
              <a:buFont typeface="Wingdings" panose="05000000000000000000" pitchFamily="2" charset="2"/>
              <a:buChar char="§"/>
              <a:defRPr sz="3200"/>
            </a:lvl1pPr>
            <a:lvl2pPr marL="531123" indent="-233176">
              <a:buClr>
                <a:schemeClr val="bg2"/>
              </a:buClr>
              <a:buFont typeface="Wingdings" panose="05000000000000000000" pitchFamily="2" charset="2"/>
              <a:buChar char="§"/>
              <a:defRPr sz="2400"/>
            </a:lvl2pPr>
            <a:lvl3pPr marL="699529" indent="-168406">
              <a:buClr>
                <a:schemeClr val="bg2"/>
              </a:buClr>
              <a:buFont typeface="Wingdings" panose="05000000000000000000" pitchFamily="2" charset="2"/>
              <a:buChar char="§"/>
              <a:tabLst/>
              <a:defRPr sz="2000"/>
            </a:lvl3pPr>
            <a:lvl4pPr marL="880887" indent="-181359">
              <a:buClr>
                <a:schemeClr val="bg2"/>
              </a:buClr>
              <a:buFont typeface="Wingdings" panose="05000000000000000000" pitchFamily="2" charset="2"/>
              <a:buChar char="§"/>
              <a:defRPr/>
            </a:lvl4pPr>
            <a:lvl5pPr marL="1049293" indent="-168406">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bg2"/>
              </a:buClr>
              <a:buFont typeface="Wingdings" panose="05000000000000000000" pitchFamily="2" charset="2"/>
              <a:buChar char="§"/>
              <a:defRPr sz="3200"/>
            </a:lvl1pPr>
            <a:lvl2pPr marL="531123" indent="-233176">
              <a:buClr>
                <a:schemeClr val="bg2"/>
              </a:buClr>
              <a:buFont typeface="Wingdings" panose="05000000000000000000" pitchFamily="2" charset="2"/>
              <a:buChar char="§"/>
              <a:defRPr sz="2400"/>
            </a:lvl2pPr>
            <a:lvl3pPr marL="699529" indent="-168406">
              <a:buClr>
                <a:schemeClr val="bg2"/>
              </a:buClr>
              <a:buFont typeface="Wingdings" panose="05000000000000000000" pitchFamily="2" charset="2"/>
              <a:buChar char="§"/>
              <a:tabLst/>
              <a:defRPr sz="2000"/>
            </a:lvl3pPr>
            <a:lvl4pPr marL="880887" indent="-181359">
              <a:buClr>
                <a:schemeClr val="bg2"/>
              </a:buClr>
              <a:buFont typeface="Wingdings" panose="05000000000000000000" pitchFamily="2" charset="2"/>
              <a:buChar char="§"/>
              <a:defRPr/>
            </a:lvl4pPr>
            <a:lvl5pPr marL="1049293" indent="-168406">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88272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663687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582919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1995251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48604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4657079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54647043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434728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846925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25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6771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0683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9676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1105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1246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312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02789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3739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7238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7465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7829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3114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57917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061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9540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6221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3356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36191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12330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017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400939197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0"/>
            <a:ext cx="12435840" cy="69951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06185420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2.13345E-6 L 1.62369E-6 2.13345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950"/>
                                        <p:tgtEl>
                                          <p:spTgt spid="15"/>
                                        </p:tgtEl>
                                      </p:cBhvr>
                                    </p:animEffect>
                                  </p:childTnLst>
                                </p:cTn>
                              </p:par>
                              <p:par>
                                <p:cTn id="53" presetID="63" presetClass="path" presetSubtype="0" decel="100000" fill="hold" grpId="1" nodeType="withEffect">
                                  <p:stCondLst>
                                    <p:cond delay="700"/>
                                  </p:stCondLst>
                                  <p:childTnLst>
                                    <p:animMotion origin="layout" path="M -0.01455 -2.09714E-6 L -4.54174E-6 -2.09714E-6 " pathEditMode="relative" rAng="0" ptsTypes="AA">
                                      <p:cBhvr>
                                        <p:cTn id="54" dur="950" fill="hold"/>
                                        <p:tgtEl>
                                          <p:spTgt spid="15"/>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999689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29464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6809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7933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6543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5190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643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02264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55459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980986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2.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image" Target="../media/image1.png"/><Relationship Id="rId5" Type="http://schemas.openxmlformats.org/officeDocument/2006/relationships/slideLayout" Target="../slideLayouts/slideLayout55.xml"/><Relationship Id="rId10" Type="http://schemas.openxmlformats.org/officeDocument/2006/relationships/theme" Target="../theme/theme3.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theme" Target="../theme/theme5.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theme" Target="../theme/theme6.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821289008"/>
      </p:ext>
    </p:extLst>
  </p:cSld>
  <p:clrMap bg1="dk1" tx1="lt1" bg2="dk2" tx2="lt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 id="2147484347" r:id="rId19"/>
    <p:sldLayoutId id="214748434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1380927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bg2"/>
              </a:gs>
              <a:gs pos="100000">
                <a:schemeClr val="bg2"/>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bg2"/>
              </a:gs>
              <a:gs pos="100000">
                <a:schemeClr val="bg2"/>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bg2"/>
              </a:gs>
              <a:gs pos="100000">
                <a:schemeClr val="bg2"/>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bg2"/>
              </a:gs>
              <a:gs pos="100000">
                <a:schemeClr val="bg2"/>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2862027"/>
      </p:ext>
    </p:extLst>
  </p:cSld>
  <p:clrMap bg1="dk1" tx1="lt1" bg2="dk2" tx2="lt2" accent1="accent1" accent2="accent2" accent3="accent3" accent4="accent4" accent5="accent5" accent6="accent6" hlink="hlink" folHlink="folHlink"/>
  <p:sldLayoutIdLst>
    <p:sldLayoutId id="2147484360" r:id="rId1"/>
    <p:sldLayoutId id="2147484361" r:id="rId2"/>
    <p:sldLayoutId id="2147484362" r:id="rId3"/>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bg2"/>
              </a:gs>
              <a:gs pos="100000">
                <a:schemeClr val="bg2"/>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bg2"/>
              </a:gs>
              <a:gs pos="100000">
                <a:schemeClr val="bg2"/>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bg2"/>
              </a:gs>
              <a:gs pos="100000">
                <a:schemeClr val="bg2"/>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bg2"/>
              </a:gs>
              <a:gs pos="100000">
                <a:schemeClr val="bg2"/>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178322447"/>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328887" y="4268397"/>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69440340"/>
      </p:ext>
    </p:extLst>
  </p:cSld>
  <p:clrMap bg1="lt1" tx1="dk1" bg2="lt2" tx2="dk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 id="2147484404" r:id="rId14"/>
    <p:sldLayoutId id="2147484405" r:id="rId15"/>
    <p:sldLayoutId id="2147484406" r:id="rId16"/>
    <p:sldLayoutId id="2147484407" r:id="rId17"/>
    <p:sldLayoutId id="2147484408" r:id="rId18"/>
    <p:sldLayoutId id="2147484409" r:id="rId19"/>
    <p:sldLayoutId id="2147484410" r:id="rId20"/>
    <p:sldLayoutId id="2147484411" r:id="rId21"/>
    <p:sldLayoutId id="2147484412" r:id="rId22"/>
    <p:sldLayoutId id="2147484413" r:id="rId23"/>
    <p:sldLayoutId id="2147484414" r:id="rId24"/>
    <p:sldLayoutId id="2147484415"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786927694"/>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 id="2147484428" r:id="rId12"/>
    <p:sldLayoutId id="2147484429" r:id="rId13"/>
    <p:sldLayoutId id="2147484430" r:id="rId14"/>
    <p:sldLayoutId id="2147484431" r:id="rId15"/>
    <p:sldLayoutId id="2147484432" r:id="rId16"/>
    <p:sldLayoutId id="2147484433" r:id="rId17"/>
    <p:sldLayoutId id="2147484434" r:id="rId18"/>
    <p:sldLayoutId id="2147484435" r:id="rId19"/>
    <p:sldLayoutId id="2147484436" r:id="rId20"/>
    <p:sldLayoutId id="214748443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hyperlink" Target="https://blogs.msdn.microsoft.com/wsl/" TargetMode="External"/><Relationship Id="rId7"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github.com/ethanhs/WSL-Programs" TargetMode="External"/><Relationship Id="rId5" Type="http://schemas.openxmlformats.org/officeDocument/2006/relationships/hyperlink" Target="https://wpdev.uservoice.com/forums/266908-command-prompt/filters/top" TargetMode="External"/><Relationship Id="rId10" Type="http://schemas.openxmlformats.org/officeDocument/2006/relationships/image" Target="../media/image31.emf"/><Relationship Id="rId4" Type="http://schemas.openxmlformats.org/officeDocument/2006/relationships/hyperlink" Target="https://msdn.microsoft.com/commandline/wsl/about" TargetMode="External"/><Relationship Id="rId9" Type="http://schemas.openxmlformats.org/officeDocument/2006/relationships/image" Target="../media/image30.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hyperlink" Target="https://blogs.msdn.microsoft.com/powershell/" TargetMode="External"/><Relationship Id="rId7"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hyperlink" Target="https://github.com/PowerShell/PowerShel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73.png"/><Relationship Id="rId3" Type="http://schemas.openxmlformats.org/officeDocument/2006/relationships/image" Target="../media/image37.png"/><Relationship Id="rId21" Type="http://schemas.openxmlformats.org/officeDocument/2006/relationships/image" Target="../media/image55.jpeg"/><Relationship Id="rId34" Type="http://schemas.openxmlformats.org/officeDocument/2006/relationships/image" Target="../media/image68.png"/><Relationship Id="rId42" Type="http://schemas.openxmlformats.org/officeDocument/2006/relationships/image" Target="../media/image76.png"/><Relationship Id="rId47" Type="http://schemas.openxmlformats.org/officeDocument/2006/relationships/image" Target="../media/image81.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jpeg"/><Relationship Id="rId33" Type="http://schemas.openxmlformats.org/officeDocument/2006/relationships/image" Target="../media/image67.png"/><Relationship Id="rId38" Type="http://schemas.openxmlformats.org/officeDocument/2006/relationships/image" Target="../media/image72.png"/><Relationship Id="rId46" Type="http://schemas.openxmlformats.org/officeDocument/2006/relationships/image" Target="../media/image80.emf"/><Relationship Id="rId2" Type="http://schemas.openxmlformats.org/officeDocument/2006/relationships/notesSlide" Target="../notesSlides/notesSlide27.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41" Type="http://schemas.openxmlformats.org/officeDocument/2006/relationships/image" Target="../media/image75.png"/><Relationship Id="rId1" Type="http://schemas.openxmlformats.org/officeDocument/2006/relationships/slideLayout" Target="../slideLayouts/slideLayout62.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71.png"/><Relationship Id="rId40" Type="http://schemas.openxmlformats.org/officeDocument/2006/relationships/image" Target="../media/image74.png"/><Relationship Id="rId45" Type="http://schemas.openxmlformats.org/officeDocument/2006/relationships/image" Target="../media/image79.jp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36" Type="http://schemas.openxmlformats.org/officeDocument/2006/relationships/image" Target="../media/image70.png"/><Relationship Id="rId49" Type="http://schemas.openxmlformats.org/officeDocument/2006/relationships/image" Target="../media/image83.png"/><Relationship Id="rId10" Type="http://schemas.openxmlformats.org/officeDocument/2006/relationships/image" Target="../media/image44.emf"/><Relationship Id="rId19" Type="http://schemas.openxmlformats.org/officeDocument/2006/relationships/image" Target="../media/image53.png"/><Relationship Id="rId31" Type="http://schemas.openxmlformats.org/officeDocument/2006/relationships/image" Target="../media/image65.png"/><Relationship Id="rId44" Type="http://schemas.openxmlformats.org/officeDocument/2006/relationships/image" Target="../media/image78.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jpeg"/><Relationship Id="rId30" Type="http://schemas.openxmlformats.org/officeDocument/2006/relationships/image" Target="../media/image64.png"/><Relationship Id="rId35" Type="http://schemas.openxmlformats.org/officeDocument/2006/relationships/image" Target="../media/image69.png"/><Relationship Id="rId43" Type="http://schemas.openxmlformats.org/officeDocument/2006/relationships/image" Target="../media/image77.png"/><Relationship Id="rId48" Type="http://schemas.openxmlformats.org/officeDocument/2006/relationships/image" Target="../media/image82.jpg"/><Relationship Id="rId8"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hyperlink" Target="https://octoverse.github.com/"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wpdev.uservoice.com/forums/266908-command-prompt/filters/top"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solution</a:t>
            </a:r>
          </a:p>
        </p:txBody>
      </p:sp>
      <p:sp>
        <p:nvSpPr>
          <p:cNvPr id="6" name="Text Placeholder 5"/>
          <p:cNvSpPr>
            <a:spLocks noGrp="1"/>
          </p:cNvSpPr>
          <p:nvPr>
            <p:ph type="body" sz="quarter" idx="10"/>
          </p:nvPr>
        </p:nvSpPr>
        <p:spPr>
          <a:xfrm>
            <a:off x="274638" y="1212850"/>
            <a:ext cx="11887200" cy="3447098"/>
          </a:xfrm>
        </p:spPr>
        <p:txBody>
          <a:bodyPr/>
          <a:lstStyle/>
          <a:p>
            <a:r>
              <a:rPr lang="en-US" dirty="0"/>
              <a:t>Integrate *NIX tools and environment into Windows</a:t>
            </a:r>
          </a:p>
          <a:p>
            <a:r>
              <a:rPr lang="en-US" dirty="0"/>
              <a:t>Run native Linux binaries on Windows</a:t>
            </a:r>
          </a:p>
          <a:p>
            <a:pPr lvl="1"/>
            <a:r>
              <a:rPr lang="en-US" dirty="0"/>
              <a:t>No VMs – real Linux tools</a:t>
            </a:r>
          </a:p>
          <a:p>
            <a:pPr lvl="1"/>
            <a:r>
              <a:rPr lang="en-US" dirty="0"/>
              <a:t>On Windows. In Windows. Together.</a:t>
            </a:r>
          </a:p>
          <a:p>
            <a:r>
              <a:rPr lang="en-US" dirty="0"/>
              <a:t>Bash on Ubuntu on Windows</a:t>
            </a:r>
          </a:p>
          <a:p>
            <a:pPr lvl="1"/>
            <a:r>
              <a:rPr lang="en-US" dirty="0"/>
              <a:t>Windows Subsystem for Linux (WSL)</a:t>
            </a:r>
          </a:p>
          <a:p>
            <a:pPr lvl="1"/>
            <a:r>
              <a:rPr lang="en-US" dirty="0"/>
              <a:t>New distro-agnostic, Linux compatible subsystem</a:t>
            </a:r>
          </a:p>
        </p:txBody>
      </p:sp>
      <p:pic>
        <p:nvPicPr>
          <p:cNvPr id="5" name="Picture 4"/>
          <p:cNvPicPr>
            <a:picLocks noChangeAspect="1"/>
          </p:cNvPicPr>
          <p:nvPr/>
        </p:nvPicPr>
        <p:blipFill>
          <a:blip r:embed="rId3"/>
          <a:stretch>
            <a:fillRect/>
          </a:stretch>
        </p:blipFill>
        <p:spPr>
          <a:xfrm>
            <a:off x="8803652" y="2354262"/>
            <a:ext cx="3186468" cy="4017263"/>
          </a:xfrm>
          <a:prstGeom prst="rect">
            <a:avLst/>
          </a:prstGeom>
        </p:spPr>
      </p:pic>
    </p:spTree>
    <p:extLst>
      <p:ext uri="{BB962C8B-B14F-4D97-AF65-F5344CB8AC3E}">
        <p14:creationId xmlns:p14="http://schemas.microsoft.com/office/powerpoint/2010/main" val="66942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680460"/>
          </a:xfrm>
        </p:spPr>
        <p:txBody>
          <a:bodyPr/>
          <a:lstStyle/>
          <a:p>
            <a:r>
              <a:rPr lang="en-US" dirty="0"/>
              <a:t>Demo</a:t>
            </a:r>
            <a:br>
              <a:rPr lang="en-US" sz="3600" dirty="0"/>
            </a:br>
            <a:r>
              <a:rPr lang="en-US" sz="3600" dirty="0"/>
              <a:t>Bash on Ubuntu on Windows</a:t>
            </a:r>
          </a:p>
        </p:txBody>
      </p:sp>
    </p:spTree>
    <p:extLst>
      <p:ext uri="{BB962C8B-B14F-4D97-AF65-F5344CB8AC3E}">
        <p14:creationId xmlns:p14="http://schemas.microsoft.com/office/powerpoint/2010/main" val="28477778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did we just see?</a:t>
            </a:r>
          </a:p>
        </p:txBody>
      </p:sp>
      <p:sp>
        <p:nvSpPr>
          <p:cNvPr id="6" name="Text Placeholder 5"/>
          <p:cNvSpPr>
            <a:spLocks noGrp="1"/>
          </p:cNvSpPr>
          <p:nvPr>
            <p:ph type="body" sz="quarter" idx="10"/>
          </p:nvPr>
        </p:nvSpPr>
        <p:spPr>
          <a:xfrm>
            <a:off x="274638" y="1212850"/>
            <a:ext cx="6017432" cy="3108543"/>
          </a:xfrm>
        </p:spPr>
        <p:txBody>
          <a:bodyPr/>
          <a:lstStyle/>
          <a:p>
            <a:r>
              <a:rPr lang="en-US" dirty="0"/>
              <a:t>Linux tools</a:t>
            </a:r>
          </a:p>
          <a:p>
            <a:pPr lvl="1"/>
            <a:r>
              <a:rPr lang="en-US" dirty="0"/>
              <a:t>Linux ELF64 binaries</a:t>
            </a:r>
          </a:p>
          <a:p>
            <a:pPr lvl="1"/>
            <a:r>
              <a:rPr lang="en-US" dirty="0"/>
              <a:t>Running directly on …</a:t>
            </a:r>
          </a:p>
          <a:p>
            <a:r>
              <a:rPr lang="en-US" dirty="0"/>
              <a:t>Windows subsystem for Linux</a:t>
            </a:r>
          </a:p>
          <a:p>
            <a:pPr lvl="1"/>
            <a:r>
              <a:rPr lang="en-US" dirty="0"/>
              <a:t>New feature in the Windows kernel</a:t>
            </a:r>
          </a:p>
          <a:p>
            <a:pPr lvl="1"/>
            <a:r>
              <a:rPr lang="en-US" dirty="0"/>
              <a:t>Exposes a Linux-compatible </a:t>
            </a:r>
            <a:r>
              <a:rPr lang="en-US" dirty="0" err="1"/>
              <a:t>syscall</a:t>
            </a:r>
            <a:r>
              <a:rPr lang="en-US" dirty="0"/>
              <a:t> layer and process model</a:t>
            </a:r>
          </a:p>
          <a:p>
            <a:pPr lvl="1"/>
            <a:r>
              <a:rPr lang="en-US" dirty="0"/>
              <a:t>Supports fork() and many Linux </a:t>
            </a:r>
            <a:r>
              <a:rPr lang="en-US" dirty="0" err="1"/>
              <a:t>syscalls</a:t>
            </a:r>
            <a:endParaRPr lang="en-US" dirty="0"/>
          </a:p>
        </p:txBody>
      </p:sp>
      <p:sp>
        <p:nvSpPr>
          <p:cNvPr id="50" name="Rectangle 49"/>
          <p:cNvSpPr/>
          <p:nvPr/>
        </p:nvSpPr>
        <p:spPr>
          <a:xfrm>
            <a:off x="6446837" y="3995250"/>
            <a:ext cx="5562599" cy="2428889"/>
          </a:xfrm>
          <a:prstGeom prst="rect">
            <a:avLst/>
          </a:prstGeom>
          <a:solidFill>
            <a:srgbClr val="002050">
              <a:shade val="80000"/>
              <a:satMod val="180000"/>
            </a:srgbClr>
          </a:solidFill>
          <a:ln w="9525" cap="flat" cmpd="sng" algn="ctr">
            <a:solidFill>
              <a:srgbClr val="002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Rectangle 50"/>
          <p:cNvSpPr/>
          <p:nvPr/>
        </p:nvSpPr>
        <p:spPr>
          <a:xfrm>
            <a:off x="6446837" y="956603"/>
            <a:ext cx="5562599" cy="2769259"/>
          </a:xfrm>
          <a:prstGeom prst="rect">
            <a:avLst/>
          </a:prstGeom>
          <a:solidFill>
            <a:srgbClr val="0078D7">
              <a:shade val="80000"/>
              <a:satMod val="180000"/>
            </a:srgbClr>
          </a:solidFill>
          <a:ln w="9525" cap="flat" cmpd="sng" algn="ctr">
            <a:solidFill>
              <a:srgbClr val="0078D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Rectangle 51"/>
          <p:cNvSpPr/>
          <p:nvPr/>
        </p:nvSpPr>
        <p:spPr>
          <a:xfrm>
            <a:off x="7285037" y="1295105"/>
            <a:ext cx="4419600" cy="1992468"/>
          </a:xfrm>
          <a:prstGeom prst="rect">
            <a:avLst/>
          </a:prstGeom>
          <a:solidFill>
            <a:srgbClr val="002050">
              <a:shade val="80000"/>
              <a:satMod val="180000"/>
            </a:srgbClr>
          </a:solidFill>
          <a:ln w="9525" cap="flat" cmpd="sng" algn="ctr">
            <a:solidFill>
              <a:srgbClr val="002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Ubuntu</a:t>
            </a:r>
          </a:p>
        </p:txBody>
      </p:sp>
      <p:sp>
        <p:nvSpPr>
          <p:cNvPr id="53" name="Rectangle 52"/>
          <p:cNvSpPr/>
          <p:nvPr/>
        </p:nvSpPr>
        <p:spPr>
          <a:xfrm>
            <a:off x="7285037" y="4232858"/>
            <a:ext cx="4419600" cy="1978448"/>
          </a:xfrm>
          <a:prstGeom prst="rect">
            <a:avLst/>
          </a:prstGeom>
          <a:solidFill>
            <a:srgbClr val="737373">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Windows Kernel</a:t>
            </a:r>
          </a:p>
        </p:txBody>
      </p:sp>
      <p:sp>
        <p:nvSpPr>
          <p:cNvPr id="54" name="Rectangle 53"/>
          <p:cNvSpPr/>
          <p:nvPr/>
        </p:nvSpPr>
        <p:spPr>
          <a:xfrm>
            <a:off x="7546344" y="4465664"/>
            <a:ext cx="4005893" cy="1098314"/>
          </a:xfrm>
          <a:prstGeom prst="rect">
            <a:avLst/>
          </a:prstGeom>
          <a:solidFill>
            <a:srgbClr val="0078D7">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Windows Subsystem for Linux</a:t>
            </a:r>
          </a:p>
        </p:txBody>
      </p:sp>
      <p:sp>
        <p:nvSpPr>
          <p:cNvPr id="55" name="TextBox 54"/>
          <p:cNvSpPr txBox="1"/>
          <p:nvPr/>
        </p:nvSpPr>
        <p:spPr>
          <a:xfrm>
            <a:off x="6507085" y="1295105"/>
            <a:ext cx="461665" cy="1568267"/>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User-mode</a:t>
            </a:r>
          </a:p>
        </p:txBody>
      </p:sp>
      <p:sp>
        <p:nvSpPr>
          <p:cNvPr id="56" name="TextBox 55"/>
          <p:cNvSpPr txBox="1"/>
          <p:nvPr/>
        </p:nvSpPr>
        <p:spPr>
          <a:xfrm>
            <a:off x="6507085" y="4465665"/>
            <a:ext cx="461665" cy="1568267"/>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Kernel</a:t>
            </a:r>
          </a:p>
        </p:txBody>
      </p:sp>
      <p:sp>
        <p:nvSpPr>
          <p:cNvPr id="57" name="Rectangle 56"/>
          <p:cNvSpPr/>
          <p:nvPr/>
        </p:nvSpPr>
        <p:spPr>
          <a:xfrm>
            <a:off x="7596492" y="1576655"/>
            <a:ext cx="3803345" cy="825731"/>
          </a:xfrm>
          <a:prstGeom prst="rect">
            <a:avLst/>
          </a:prstGeom>
          <a:solidFill>
            <a:srgbClr val="002050">
              <a:tint val="65000"/>
            </a:srgbClr>
          </a:solidFill>
          <a:ln w="9525" cap="flat" cmpd="sng" algn="ctr">
            <a:solidFill>
              <a:srgbClr val="002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mn-cs"/>
              </a:rPr>
              <a:t>Bash, </a:t>
            </a:r>
            <a:r>
              <a:rPr kumimoji="0" lang="en-US" sz="1800" b="0" i="0" u="none" strike="noStrike" kern="0" cap="none" spc="0" normalizeH="0" baseline="0" noProof="0" dirty="0" err="1">
                <a:ln>
                  <a:noFill/>
                </a:ln>
                <a:solidFill>
                  <a:srgbClr val="505050"/>
                </a:solidFill>
                <a:effectLst/>
                <a:uLnTx/>
                <a:uFillTx/>
                <a:latin typeface="Segoe UI"/>
                <a:ea typeface="+mn-ea"/>
                <a:cs typeface="+mn-cs"/>
              </a:rPr>
              <a:t>git</a:t>
            </a:r>
            <a:r>
              <a:rPr kumimoji="0" lang="en-US" sz="1800" b="0" i="0" u="none" strike="noStrike" kern="0" cap="none" spc="0" normalizeH="0" baseline="0" noProof="0" dirty="0">
                <a:ln>
                  <a:noFill/>
                </a:ln>
                <a:solidFill>
                  <a:srgbClr val="505050"/>
                </a:solidFill>
                <a:effectLst/>
                <a:uLnTx/>
                <a:uFillTx/>
                <a:latin typeface="Segoe UI"/>
                <a:ea typeface="+mn-ea"/>
                <a:cs typeface="+mn-cs"/>
              </a:rPr>
              <a:t>, Ruby, etc.</a:t>
            </a:r>
          </a:p>
        </p:txBody>
      </p:sp>
      <p:sp>
        <p:nvSpPr>
          <p:cNvPr id="58" name="Rectangle 57"/>
          <p:cNvSpPr/>
          <p:nvPr/>
        </p:nvSpPr>
        <p:spPr>
          <a:xfrm>
            <a:off x="8524806" y="4564851"/>
            <a:ext cx="504305" cy="303628"/>
          </a:xfrm>
          <a:prstGeom prst="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Up-Down Arrow 18"/>
          <p:cNvSpPr/>
          <p:nvPr/>
        </p:nvSpPr>
        <p:spPr>
          <a:xfrm>
            <a:off x="8443278" y="3300703"/>
            <a:ext cx="299257" cy="1199289"/>
          </a:xfrm>
          <a:prstGeom prst="upDownArrow">
            <a:avLst/>
          </a:prstGeom>
          <a:solidFill>
            <a:srgbClr val="00BCF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Up-Down Arrow 19"/>
          <p:cNvSpPr/>
          <p:nvPr/>
        </p:nvSpPr>
        <p:spPr>
          <a:xfrm>
            <a:off x="9059676" y="3300703"/>
            <a:ext cx="299257" cy="1199289"/>
          </a:xfrm>
          <a:prstGeom prst="upDownArrow">
            <a:avLst/>
          </a:prstGeom>
          <a:solidFill>
            <a:srgbClr val="00BCF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Up-Down Arrow 20"/>
          <p:cNvSpPr/>
          <p:nvPr/>
        </p:nvSpPr>
        <p:spPr>
          <a:xfrm>
            <a:off x="9676074" y="3300703"/>
            <a:ext cx="299257" cy="1199289"/>
          </a:xfrm>
          <a:prstGeom prst="upDownArrow">
            <a:avLst/>
          </a:prstGeom>
          <a:solidFill>
            <a:srgbClr val="00BCF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Up-Down Arrow 21"/>
          <p:cNvSpPr/>
          <p:nvPr/>
        </p:nvSpPr>
        <p:spPr>
          <a:xfrm>
            <a:off x="10908872" y="3300703"/>
            <a:ext cx="299257" cy="1199289"/>
          </a:xfrm>
          <a:prstGeom prst="upDownArrow">
            <a:avLst/>
          </a:prstGeom>
          <a:solidFill>
            <a:srgbClr val="00BCF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3" name="Group 62"/>
          <p:cNvGrpSpPr/>
          <p:nvPr/>
        </p:nvGrpSpPr>
        <p:grpSpPr>
          <a:xfrm>
            <a:off x="7562874" y="4562776"/>
            <a:ext cx="3755648" cy="307777"/>
            <a:chOff x="7562874" y="4562776"/>
            <a:chExt cx="3755648" cy="307777"/>
          </a:xfrm>
        </p:grpSpPr>
        <p:sp>
          <p:nvSpPr>
            <p:cNvPr id="64" name="TextBox 63"/>
            <p:cNvSpPr txBox="1"/>
            <p:nvPr/>
          </p:nvSpPr>
          <p:spPr>
            <a:xfrm>
              <a:off x="7562874" y="4562776"/>
              <a:ext cx="77848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lumMod val="95000"/>
                    </a:srgbClr>
                  </a:solidFill>
                  <a:effectLst/>
                  <a:uLnTx/>
                  <a:uFillTx/>
                </a:rPr>
                <a:t>Syscalls</a:t>
              </a:r>
              <a:endParaRPr kumimoji="0" lang="en-US" sz="1400" b="0" i="0" u="none" strike="noStrike" kern="0" cap="none" spc="0" normalizeH="0" baseline="0" noProof="0" dirty="0">
                <a:ln>
                  <a:noFill/>
                </a:ln>
                <a:solidFill>
                  <a:srgbClr val="FFFFFF">
                    <a:lumMod val="95000"/>
                  </a:srgbClr>
                </a:solidFill>
                <a:effectLst/>
                <a:uLnTx/>
                <a:uFillTx/>
              </a:endParaRPr>
            </a:p>
          </p:txBody>
        </p:sp>
        <p:grpSp>
          <p:nvGrpSpPr>
            <p:cNvPr id="65" name="Group 64"/>
            <p:cNvGrpSpPr/>
            <p:nvPr/>
          </p:nvGrpSpPr>
          <p:grpSpPr>
            <a:xfrm>
              <a:off x="8356064" y="4563813"/>
              <a:ext cx="2962458" cy="305703"/>
              <a:chOff x="8356064" y="4563810"/>
              <a:chExt cx="2962458" cy="305703"/>
            </a:xfrm>
          </p:grpSpPr>
          <p:sp>
            <p:nvSpPr>
              <p:cNvPr id="66" name="Rectangle 65"/>
              <p:cNvSpPr/>
              <p:nvPr/>
            </p:nvSpPr>
            <p:spPr>
              <a:xfrm>
                <a:off x="8356064" y="4563810"/>
                <a:ext cx="482138" cy="305703"/>
              </a:xfrm>
              <a:prstGeom prst="rect">
                <a:avLst/>
              </a:prstGeom>
              <a:solidFill>
                <a:srgbClr val="D2D2D2">
                  <a:tint val="65000"/>
                </a:srgbClr>
              </a:solidFill>
              <a:ln w="9525" cap="flat" cmpd="sng" algn="ctr">
                <a:solidFill>
                  <a:srgbClr val="D2D2D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050"/>
                    </a:solidFill>
                    <a:effectLst/>
                    <a:uLnTx/>
                    <a:uFillTx/>
                    <a:latin typeface="Segoe UI"/>
                    <a:ea typeface="+mn-ea"/>
                    <a:cs typeface="+mn-cs"/>
                  </a:rPr>
                  <a:t>read</a:t>
                </a:r>
              </a:p>
            </p:txBody>
          </p:sp>
          <p:sp>
            <p:nvSpPr>
              <p:cNvPr id="67" name="Rectangle 66"/>
              <p:cNvSpPr/>
              <p:nvPr/>
            </p:nvSpPr>
            <p:spPr>
              <a:xfrm>
                <a:off x="8976144" y="4563810"/>
                <a:ext cx="482138" cy="305703"/>
              </a:xfrm>
              <a:prstGeom prst="rect">
                <a:avLst/>
              </a:prstGeom>
              <a:solidFill>
                <a:srgbClr val="D2D2D2">
                  <a:tint val="65000"/>
                </a:srgbClr>
              </a:solidFill>
              <a:ln w="9525" cap="flat" cmpd="sng" algn="ctr">
                <a:solidFill>
                  <a:srgbClr val="D2D2D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050"/>
                    </a:solidFill>
                    <a:effectLst/>
                    <a:uLnTx/>
                    <a:uFillTx/>
                    <a:latin typeface="Segoe UI"/>
                    <a:ea typeface="+mn-ea"/>
                    <a:cs typeface="+mn-cs"/>
                  </a:rPr>
                  <a:t>write</a:t>
                </a:r>
              </a:p>
            </p:txBody>
          </p:sp>
          <p:sp>
            <p:nvSpPr>
              <p:cNvPr id="68" name="Rectangle 67"/>
              <p:cNvSpPr/>
              <p:nvPr/>
            </p:nvSpPr>
            <p:spPr>
              <a:xfrm>
                <a:off x="9596224" y="4563810"/>
                <a:ext cx="482138" cy="305703"/>
              </a:xfrm>
              <a:prstGeom prst="rect">
                <a:avLst/>
              </a:prstGeom>
              <a:solidFill>
                <a:srgbClr val="D2D2D2">
                  <a:tint val="65000"/>
                </a:srgbClr>
              </a:solidFill>
              <a:ln w="9525" cap="flat" cmpd="sng" algn="ctr">
                <a:solidFill>
                  <a:srgbClr val="D2D2D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050"/>
                    </a:solidFill>
                    <a:effectLst/>
                    <a:uLnTx/>
                    <a:uFillTx/>
                    <a:latin typeface="Segoe UI"/>
                    <a:ea typeface="+mn-ea"/>
                    <a:cs typeface="+mn-cs"/>
                  </a:rPr>
                  <a:t>open</a:t>
                </a:r>
              </a:p>
            </p:txBody>
          </p:sp>
          <p:sp>
            <p:nvSpPr>
              <p:cNvPr id="69" name="Rectangle 68"/>
              <p:cNvSpPr/>
              <p:nvPr/>
            </p:nvSpPr>
            <p:spPr>
              <a:xfrm>
                <a:off x="10836384" y="4563810"/>
                <a:ext cx="482138" cy="305703"/>
              </a:xfrm>
              <a:prstGeom prst="rect">
                <a:avLst/>
              </a:prstGeom>
              <a:solidFill>
                <a:srgbClr val="D2D2D2">
                  <a:tint val="65000"/>
                </a:srgbClr>
              </a:solidFill>
              <a:ln w="9525" cap="flat" cmpd="sng" algn="ctr">
                <a:solidFill>
                  <a:srgbClr val="D2D2D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050"/>
                    </a:solidFill>
                    <a:effectLst/>
                    <a:uLnTx/>
                    <a:uFillTx/>
                    <a:latin typeface="Segoe UI"/>
                    <a:ea typeface="+mn-ea"/>
                    <a:cs typeface="+mn-cs"/>
                  </a:rPr>
                  <a:t>…</a:t>
                </a:r>
              </a:p>
            </p:txBody>
          </p:sp>
          <p:sp>
            <p:nvSpPr>
              <p:cNvPr id="70" name="Rectangle 69"/>
              <p:cNvSpPr/>
              <p:nvPr/>
            </p:nvSpPr>
            <p:spPr>
              <a:xfrm>
                <a:off x="10216304" y="4563810"/>
                <a:ext cx="482138" cy="305703"/>
              </a:xfrm>
              <a:prstGeom prst="rect">
                <a:avLst/>
              </a:prstGeom>
              <a:solidFill>
                <a:srgbClr val="D2D2D2">
                  <a:tint val="65000"/>
                </a:srgbClr>
              </a:solidFill>
              <a:ln w="9525" cap="flat" cmpd="sng" algn="ctr">
                <a:solidFill>
                  <a:srgbClr val="D2D2D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2050"/>
                    </a:solidFill>
                    <a:effectLst/>
                    <a:uLnTx/>
                    <a:uFillTx/>
                    <a:latin typeface="Segoe UI"/>
                    <a:ea typeface="+mn-ea"/>
                    <a:cs typeface="+mn-cs"/>
                  </a:rPr>
                  <a:t>fork</a:t>
                </a:r>
              </a:p>
            </p:txBody>
          </p:sp>
        </p:grpSp>
      </p:grpSp>
      <p:sp>
        <p:nvSpPr>
          <p:cNvPr id="71" name="Up-Down Arrow 24"/>
          <p:cNvSpPr/>
          <p:nvPr/>
        </p:nvSpPr>
        <p:spPr>
          <a:xfrm>
            <a:off x="10292473" y="3300703"/>
            <a:ext cx="299257" cy="1199289"/>
          </a:xfrm>
          <a:prstGeom prst="upDownArrow">
            <a:avLst/>
          </a:prstGeom>
          <a:solidFill>
            <a:srgbClr val="00BCF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415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up)">
                                      <p:cBhvr>
                                        <p:cTn id="26" dur="500"/>
                                        <p:tgtEl>
                                          <p:spTgt spid="59"/>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ipe(up)">
                                      <p:cBhvr>
                                        <p:cTn id="30" dur="500"/>
                                        <p:tgtEl>
                                          <p:spTgt spid="60"/>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up)">
                                      <p:cBhvr>
                                        <p:cTn id="34" dur="500"/>
                                        <p:tgtEl>
                                          <p:spTgt spid="61"/>
                                        </p:tgtEl>
                                      </p:cBhvr>
                                    </p:animEffec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wipe(up)">
                                      <p:cBhvr>
                                        <p:cTn id="38" dur="500"/>
                                        <p:tgtEl>
                                          <p:spTgt spid="71"/>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up)">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fade">
                                      <p:cBhvr>
                                        <p:cTn id="47" dur="500"/>
                                        <p:tgtEl>
                                          <p:spTgt spid="6">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1" end="1"/>
                                            </p:txEl>
                                          </p:spTgt>
                                        </p:tgtEl>
                                        <p:attrNameLst>
                                          <p:attrName>style.visibility</p:attrName>
                                        </p:attrNameLst>
                                      </p:cBhvr>
                                      <p:to>
                                        <p:strVal val="visible"/>
                                      </p:to>
                                    </p:set>
                                    <p:animEffect transition="in" filter="fade">
                                      <p:cBhvr>
                                        <p:cTn id="50" dur="500"/>
                                        <p:tgtEl>
                                          <p:spTgt spid="6">
                                            <p:txEl>
                                              <p:pRg st="1" end="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
                                            <p:txEl>
                                              <p:pRg st="2" end="2"/>
                                            </p:txEl>
                                          </p:spTgt>
                                        </p:tgtEl>
                                        <p:attrNameLst>
                                          <p:attrName>style.visibility</p:attrName>
                                        </p:attrNameLst>
                                      </p:cBhvr>
                                      <p:to>
                                        <p:strVal val="visible"/>
                                      </p:to>
                                    </p:set>
                                    <p:animEffect transition="in" filter="fade">
                                      <p:cBhvr>
                                        <p:cTn id="53" dur="500"/>
                                        <p:tgtEl>
                                          <p:spTgt spid="6">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xEl>
                                              <p:pRg st="3" end="3"/>
                                            </p:txEl>
                                          </p:spTgt>
                                        </p:tgtEl>
                                        <p:attrNameLst>
                                          <p:attrName>style.visibility</p:attrName>
                                        </p:attrNameLst>
                                      </p:cBhvr>
                                      <p:to>
                                        <p:strVal val="visible"/>
                                      </p:to>
                                    </p:set>
                                    <p:animEffect transition="in" filter="fade">
                                      <p:cBhvr>
                                        <p:cTn id="58" dur="500"/>
                                        <p:tgtEl>
                                          <p:spTgt spid="6">
                                            <p:txEl>
                                              <p:pRg st="3" end="3"/>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4" end="4"/>
                                            </p:txEl>
                                          </p:spTgt>
                                        </p:tgtEl>
                                        <p:attrNameLst>
                                          <p:attrName>style.visibility</p:attrName>
                                        </p:attrNameLst>
                                      </p:cBhvr>
                                      <p:to>
                                        <p:strVal val="visible"/>
                                      </p:to>
                                    </p:set>
                                    <p:animEffect transition="in" filter="fade">
                                      <p:cBhvr>
                                        <p:cTn id="61" dur="500"/>
                                        <p:tgtEl>
                                          <p:spTgt spid="6">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5" end="5"/>
                                            </p:txEl>
                                          </p:spTgt>
                                        </p:tgtEl>
                                        <p:attrNameLst>
                                          <p:attrName>style.visibility</p:attrName>
                                        </p:attrNameLst>
                                      </p:cBhvr>
                                      <p:to>
                                        <p:strVal val="visible"/>
                                      </p:to>
                                    </p:set>
                                    <p:animEffect transition="in" filter="fade">
                                      <p:cBhvr>
                                        <p:cTn id="64" dur="500"/>
                                        <p:tgtEl>
                                          <p:spTgt spid="6">
                                            <p:txEl>
                                              <p:pRg st="5" end="5"/>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6">
                                            <p:txEl>
                                              <p:pRg st="6" end="6"/>
                                            </p:txEl>
                                          </p:spTgt>
                                        </p:tgtEl>
                                        <p:attrNameLst>
                                          <p:attrName>style.visibility</p:attrName>
                                        </p:attrNameLst>
                                      </p:cBhvr>
                                      <p:to>
                                        <p:strVal val="visible"/>
                                      </p:to>
                                    </p:set>
                                    <p:animEffect transition="in" filter="fade">
                                      <p:cBhvr>
                                        <p:cTn id="6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animBg="1"/>
      <p:bldP spid="53" grpId="0" animBg="1"/>
      <p:bldP spid="54" grpId="0" uiExpand="1" animBg="1"/>
      <p:bldP spid="57" grpId="0" uiExpand="1" animBg="1"/>
      <p:bldP spid="59" grpId="0" animBg="1"/>
      <p:bldP spid="60" grpId="0" animBg="1"/>
      <p:bldP spid="61" grpId="0" animBg="1"/>
      <p:bldP spid="62" grpId="0" animBg="1"/>
      <p:bldP spid="7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works … and what doesn’t?</a:t>
            </a:r>
          </a:p>
        </p:txBody>
      </p:sp>
      <p:sp>
        <p:nvSpPr>
          <p:cNvPr id="6" name="Text Placeholder 5"/>
          <p:cNvSpPr>
            <a:spLocks noGrp="1"/>
          </p:cNvSpPr>
          <p:nvPr>
            <p:ph type="body" sz="quarter" idx="10"/>
          </p:nvPr>
        </p:nvSpPr>
        <p:spPr>
          <a:xfrm>
            <a:off x="274638" y="1212850"/>
            <a:ext cx="11887200" cy="4462760"/>
          </a:xfrm>
        </p:spPr>
        <p:txBody>
          <a:bodyPr/>
          <a:lstStyle/>
          <a:p>
            <a:r>
              <a:rPr lang="en-US" dirty="0"/>
              <a:t>This is a preview of a brand new technology</a:t>
            </a:r>
          </a:p>
          <a:p>
            <a:pPr lvl="1"/>
            <a:r>
              <a:rPr lang="en-US" dirty="0"/>
              <a:t>THERE WILL BE GAPS!</a:t>
            </a:r>
          </a:p>
          <a:p>
            <a:r>
              <a:rPr lang="en-US" dirty="0"/>
              <a:t>Many of your favorite Linux tools Work Well In Testing</a:t>
            </a:r>
          </a:p>
          <a:p>
            <a:pPr lvl="1"/>
            <a:r>
              <a:rPr lang="en-US" dirty="0"/>
              <a:t>Bash, apt-get, Ruby, </a:t>
            </a:r>
            <a:r>
              <a:rPr lang="en-US" dirty="0" err="1"/>
              <a:t>Git</a:t>
            </a:r>
            <a:r>
              <a:rPr lang="en-US" dirty="0"/>
              <a:t>, Python…</a:t>
            </a:r>
          </a:p>
          <a:p>
            <a:r>
              <a:rPr lang="en-US" dirty="0"/>
              <a:t>Known issues</a:t>
            </a:r>
          </a:p>
          <a:p>
            <a:pPr lvl="1"/>
            <a:r>
              <a:rPr lang="en-US" dirty="0"/>
              <a:t>Top – not working yet!</a:t>
            </a:r>
          </a:p>
          <a:p>
            <a:pPr lvl="1"/>
            <a:r>
              <a:rPr lang="en-US" dirty="0"/>
              <a:t>MySQL has issues</a:t>
            </a:r>
          </a:p>
          <a:p>
            <a:r>
              <a:rPr lang="en-US" dirty="0"/>
              <a:t>We’re working hard to close gaps</a:t>
            </a:r>
          </a:p>
          <a:p>
            <a:pPr lvl="1"/>
            <a:r>
              <a:rPr lang="en-US" dirty="0"/>
              <a:t>MANY scenarios are untested …</a:t>
            </a:r>
          </a:p>
        </p:txBody>
      </p:sp>
      <p:sp>
        <p:nvSpPr>
          <p:cNvPr id="4" name="Freeform 5"/>
          <p:cNvSpPr>
            <a:spLocks noEditPoints="1"/>
          </p:cNvSpPr>
          <p:nvPr/>
        </p:nvSpPr>
        <p:spPr bwMode="auto">
          <a:xfrm>
            <a:off x="9947275" y="4525962"/>
            <a:ext cx="828675" cy="82708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 name="Freeform 6"/>
          <p:cNvSpPr>
            <a:spLocks noEditPoints="1"/>
          </p:cNvSpPr>
          <p:nvPr/>
        </p:nvSpPr>
        <p:spPr bwMode="auto">
          <a:xfrm>
            <a:off x="9153525" y="5119687"/>
            <a:ext cx="1135063" cy="113665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 name="Freeform 7"/>
          <p:cNvSpPr>
            <a:spLocks noEditPoints="1"/>
          </p:cNvSpPr>
          <p:nvPr/>
        </p:nvSpPr>
        <p:spPr bwMode="auto">
          <a:xfrm>
            <a:off x="10506075" y="4792662"/>
            <a:ext cx="1655763" cy="165893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70873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Community</a:t>
            </a:r>
          </a:p>
        </p:txBody>
      </p:sp>
      <p:sp>
        <p:nvSpPr>
          <p:cNvPr id="6" name="Text Placeholder 5"/>
          <p:cNvSpPr>
            <a:spLocks noGrp="1"/>
          </p:cNvSpPr>
          <p:nvPr>
            <p:ph type="body" sz="quarter" idx="10"/>
          </p:nvPr>
        </p:nvSpPr>
        <p:spPr>
          <a:xfrm>
            <a:off x="274638" y="1212850"/>
            <a:ext cx="7315199" cy="4124206"/>
          </a:xfrm>
        </p:spPr>
        <p:txBody>
          <a:bodyPr/>
          <a:lstStyle/>
          <a:p>
            <a:r>
              <a:rPr lang="en-US" dirty="0"/>
              <a:t>More info</a:t>
            </a:r>
          </a:p>
          <a:p>
            <a:pPr lvl="1"/>
            <a:r>
              <a:rPr lang="en-US" dirty="0">
                <a:hlinkClick r:id="rId3"/>
              </a:rPr>
              <a:t>https://blogs.msdn.microsoft.com/wsl/</a:t>
            </a:r>
            <a:endParaRPr lang="en-US" dirty="0"/>
          </a:p>
          <a:p>
            <a:r>
              <a:rPr lang="en-US" dirty="0"/>
              <a:t>Documentation</a:t>
            </a:r>
          </a:p>
          <a:p>
            <a:pPr lvl="1"/>
            <a:r>
              <a:rPr lang="en-US" dirty="0">
                <a:hlinkClick r:id="rId4"/>
              </a:rPr>
              <a:t>https://msdn.microsoft.com/commandline/wsl/about</a:t>
            </a:r>
            <a:r>
              <a:rPr lang="en-US" dirty="0"/>
              <a:t> </a:t>
            </a:r>
          </a:p>
          <a:p>
            <a:r>
              <a:rPr lang="en-US" dirty="0" err="1"/>
              <a:t>UserVoice</a:t>
            </a:r>
            <a:r>
              <a:rPr lang="en-US" dirty="0"/>
              <a:t> (Ideas &amp; asks)</a:t>
            </a:r>
          </a:p>
          <a:p>
            <a:pPr lvl="1"/>
            <a:r>
              <a:rPr lang="en-US" dirty="0">
                <a:hlinkClick r:id="rId5"/>
              </a:rPr>
              <a:t>https://wpdev.uservoice.com/forums/266908-command-prompt/filters/top</a:t>
            </a:r>
            <a:r>
              <a:rPr lang="en-US" dirty="0"/>
              <a:t> </a:t>
            </a:r>
          </a:p>
          <a:p>
            <a:r>
              <a:rPr lang="en-US" dirty="0"/>
              <a:t>Feedback</a:t>
            </a:r>
          </a:p>
          <a:p>
            <a:pPr lvl="1"/>
            <a:r>
              <a:rPr lang="en-US" dirty="0">
                <a:hlinkClick r:id="rId6"/>
              </a:rPr>
              <a:t>https://github.com/ethanhs/WSL-Programs</a:t>
            </a:r>
            <a:r>
              <a:rPr lang="en-US" dirty="0"/>
              <a:t> </a:t>
            </a:r>
          </a:p>
        </p:txBody>
      </p:sp>
      <p:grpSp>
        <p:nvGrpSpPr>
          <p:cNvPr id="10" name="Group 9"/>
          <p:cNvGrpSpPr/>
          <p:nvPr/>
        </p:nvGrpSpPr>
        <p:grpSpPr>
          <a:xfrm>
            <a:off x="7742237" y="2506662"/>
            <a:ext cx="3969061" cy="3906365"/>
            <a:chOff x="3773176" y="1038697"/>
            <a:chExt cx="4890122" cy="4917131"/>
          </a:xfrm>
        </p:grpSpPr>
        <p:pic>
          <p:nvPicPr>
            <p:cNvPr id="11" name="Picture 10"/>
            <p:cNvPicPr>
              <a:picLocks noChangeAspect="1"/>
            </p:cNvPicPr>
            <p:nvPr/>
          </p:nvPicPr>
          <p:blipFill>
            <a:blip r:embed="rId7"/>
            <a:stretch>
              <a:fillRect/>
            </a:stretch>
          </p:blipFill>
          <p:spPr>
            <a:xfrm>
              <a:off x="3773176" y="1038697"/>
              <a:ext cx="4890122" cy="2816220"/>
            </a:xfrm>
            <a:prstGeom prst="rect">
              <a:avLst/>
            </a:prstGeom>
          </p:spPr>
        </p:pic>
        <p:pic>
          <p:nvPicPr>
            <p:cNvPr id="12" name="Picture 11"/>
            <p:cNvPicPr>
              <a:picLocks noChangeAspect="1"/>
            </p:cNvPicPr>
            <p:nvPr/>
          </p:nvPicPr>
          <p:blipFill>
            <a:blip r:embed="rId8"/>
            <a:stretch>
              <a:fillRect/>
            </a:stretch>
          </p:blipFill>
          <p:spPr>
            <a:xfrm>
              <a:off x="4613026" y="3874821"/>
              <a:ext cx="548617" cy="2071503"/>
            </a:xfrm>
            <a:prstGeom prst="rect">
              <a:avLst/>
            </a:prstGeom>
          </p:spPr>
        </p:pic>
        <p:pic>
          <p:nvPicPr>
            <p:cNvPr id="13" name="Picture 12"/>
            <p:cNvPicPr>
              <a:picLocks noChangeAspect="1"/>
            </p:cNvPicPr>
            <p:nvPr/>
          </p:nvPicPr>
          <p:blipFill>
            <a:blip r:embed="rId9"/>
            <a:stretch>
              <a:fillRect/>
            </a:stretch>
          </p:blipFill>
          <p:spPr>
            <a:xfrm>
              <a:off x="6017255" y="3874821"/>
              <a:ext cx="534582" cy="2071504"/>
            </a:xfrm>
            <a:prstGeom prst="rect">
              <a:avLst/>
            </a:prstGeom>
          </p:spPr>
        </p:pic>
        <p:pic>
          <p:nvPicPr>
            <p:cNvPr id="14" name="Picture 13"/>
            <p:cNvPicPr>
              <a:picLocks noChangeAspect="1"/>
            </p:cNvPicPr>
            <p:nvPr/>
          </p:nvPicPr>
          <p:blipFill>
            <a:blip r:embed="rId10"/>
            <a:stretch>
              <a:fillRect/>
            </a:stretch>
          </p:blipFill>
          <p:spPr>
            <a:xfrm>
              <a:off x="7423271" y="3874822"/>
              <a:ext cx="544116" cy="2081006"/>
            </a:xfrm>
            <a:prstGeom prst="rect">
              <a:avLst/>
            </a:prstGeom>
          </p:spPr>
        </p:pic>
      </p:grpSp>
    </p:spTree>
    <p:extLst>
      <p:ext uri="{BB962C8B-B14F-4D97-AF65-F5344CB8AC3E}">
        <p14:creationId xmlns:p14="http://schemas.microsoft.com/office/powerpoint/2010/main" val="134757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dirty="0"/>
              <a:t>PowerShell on Linux and </a:t>
            </a:r>
            <a:r>
              <a:rPr lang="en-US" sz="7200" dirty="0" err="1"/>
              <a:t>MacOS</a:t>
            </a:r>
            <a:endParaRPr lang="en-US" sz="7200" dirty="0"/>
          </a:p>
        </p:txBody>
      </p:sp>
    </p:spTree>
    <p:extLst>
      <p:ext uri="{BB962C8B-B14F-4D97-AF65-F5344CB8AC3E}">
        <p14:creationId xmlns:p14="http://schemas.microsoft.com/office/powerpoint/2010/main" val="32029759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PowerShell?</a:t>
            </a:r>
          </a:p>
        </p:txBody>
      </p:sp>
      <p:sp>
        <p:nvSpPr>
          <p:cNvPr id="6" name="Text Placeholder 5"/>
          <p:cNvSpPr>
            <a:spLocks noGrp="1"/>
          </p:cNvSpPr>
          <p:nvPr>
            <p:ph type="body" sz="quarter" idx="10"/>
          </p:nvPr>
        </p:nvSpPr>
        <p:spPr>
          <a:xfrm>
            <a:off x="274638" y="1212850"/>
            <a:ext cx="11887200" cy="1908215"/>
          </a:xfrm>
        </p:spPr>
        <p:txBody>
          <a:bodyPr/>
          <a:lstStyle/>
          <a:p>
            <a:r>
              <a:rPr lang="en-US" dirty="0"/>
              <a:t>Task-based command-line shell and scripting language built on the .NET Framework.</a:t>
            </a:r>
          </a:p>
          <a:p>
            <a:pPr lvl="1"/>
            <a:r>
              <a:rPr lang="en-US" dirty="0"/>
              <a:t>Help IT professionals control and automate the administration of Windows (</a:t>
            </a:r>
            <a:r>
              <a:rPr lang="en-US" b="1" dirty="0"/>
              <a:t>and now Linux</a:t>
            </a:r>
            <a:r>
              <a:rPr lang="en-US" dirty="0"/>
              <a:t>) and the apps that run on them</a:t>
            </a:r>
          </a:p>
        </p:txBody>
      </p:sp>
      <p:pic>
        <p:nvPicPr>
          <p:cNvPr id="1026" name="Picture 2" descr="Resultado de imagen de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532" y="3157482"/>
            <a:ext cx="5205412" cy="340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7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8762999" cy="5016758"/>
          </a:xfrm>
        </p:spPr>
        <p:txBody>
          <a:bodyPr/>
          <a:lstStyle/>
          <a:p>
            <a:r>
              <a:rPr lang="en-US" dirty="0"/>
              <a:t>PowerShell is built on .NET</a:t>
            </a:r>
          </a:p>
          <a:p>
            <a:pPr lvl="1"/>
            <a:r>
              <a:rPr lang="en-US" dirty="0"/>
              <a:t>You can only use in Windows</a:t>
            </a:r>
          </a:p>
          <a:p>
            <a:r>
              <a:rPr lang="en-US" dirty="0"/>
              <a:t>.NET Core change the scenario</a:t>
            </a:r>
          </a:p>
          <a:p>
            <a:pPr lvl="1"/>
            <a:r>
              <a:rPr lang="en-US" dirty="0"/>
              <a:t>We port it to Linux (alpha version)</a:t>
            </a:r>
          </a:p>
          <a:p>
            <a:r>
              <a:rPr lang="en-US" dirty="0"/>
              <a:t>Same tool to manage everything from anywhere</a:t>
            </a:r>
          </a:p>
          <a:p>
            <a:pPr lvl="1"/>
            <a:r>
              <a:rPr lang="en-US" dirty="0"/>
              <a:t>Windows + Linux + new users can use:</a:t>
            </a:r>
          </a:p>
          <a:p>
            <a:pPr marL="342900" lvl="1" indent="-342900">
              <a:buFont typeface="Arial" panose="020B0604020202020204" pitchFamily="34" charset="0"/>
              <a:buChar char="•"/>
            </a:pPr>
            <a:r>
              <a:rPr lang="en-US" dirty="0"/>
              <a:t>Interactive scripting language</a:t>
            </a:r>
          </a:p>
          <a:p>
            <a:pPr marL="342900" lvl="1" indent="-342900">
              <a:buFont typeface="Arial" panose="020B0604020202020204" pitchFamily="34" charset="0"/>
              <a:buChar char="•"/>
            </a:pPr>
            <a:r>
              <a:rPr lang="en-US" dirty="0"/>
              <a:t>Heterogeneous automation</a:t>
            </a:r>
          </a:p>
          <a:p>
            <a:pPr marL="342900" lvl="1" indent="-342900">
              <a:buFont typeface="Arial" panose="020B0604020202020204" pitchFamily="34" charset="0"/>
              <a:buChar char="•"/>
            </a:pPr>
            <a:r>
              <a:rPr lang="en-US" dirty="0"/>
              <a:t>Configuration management</a:t>
            </a:r>
          </a:p>
          <a:p>
            <a:pPr marL="342900" lvl="1" indent="-342900">
              <a:buFont typeface="Arial" panose="020B0604020202020204" pitchFamily="34" charset="0"/>
              <a:buChar char="•"/>
            </a:pPr>
            <a:r>
              <a:rPr lang="en-US" dirty="0"/>
              <a:t>Interoperates with other tools</a:t>
            </a:r>
          </a:p>
        </p:txBody>
      </p:sp>
      <p:sp>
        <p:nvSpPr>
          <p:cNvPr id="17" name="Title 16"/>
          <p:cNvSpPr>
            <a:spLocks noGrp="1"/>
          </p:cNvSpPr>
          <p:nvPr>
            <p:ph type="title"/>
          </p:nvPr>
        </p:nvSpPr>
        <p:spPr/>
        <p:txBody>
          <a:bodyPr/>
          <a:lstStyle/>
          <a:p>
            <a:r>
              <a:rPr lang="en-US" dirty="0"/>
              <a:t>What is the PowerShell journey?</a:t>
            </a:r>
          </a:p>
        </p:txBody>
      </p:sp>
      <p:pic>
        <p:nvPicPr>
          <p:cNvPr id="10" name="Picture 9"/>
          <p:cNvPicPr>
            <a:picLocks noChangeAspect="1"/>
          </p:cNvPicPr>
          <p:nvPr/>
        </p:nvPicPr>
        <p:blipFill>
          <a:blip r:embed="rId3"/>
          <a:stretch>
            <a:fillRect/>
          </a:stretch>
        </p:blipFill>
        <p:spPr>
          <a:xfrm>
            <a:off x="8047037" y="1355795"/>
            <a:ext cx="5638730" cy="5638730"/>
          </a:xfrm>
          <a:prstGeom prst="rect">
            <a:avLst/>
          </a:prstGeom>
        </p:spPr>
      </p:pic>
    </p:spTree>
    <p:extLst>
      <p:ext uri="{BB962C8B-B14F-4D97-AF65-F5344CB8AC3E}">
        <p14:creationId xmlns:p14="http://schemas.microsoft.com/office/powerpoint/2010/main" val="12401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228302"/>
          </a:xfrm>
        </p:spPr>
        <p:txBody>
          <a:bodyPr/>
          <a:lstStyle/>
          <a:p>
            <a:pPr marL="0" indent="0">
              <a:buNone/>
            </a:pPr>
            <a:r>
              <a:rPr lang="en-US" dirty="0"/>
              <a:t>PowerShell Editor Services</a:t>
            </a:r>
          </a:p>
          <a:p>
            <a:pPr lvl="1"/>
            <a:r>
              <a:rPr lang="en-US" dirty="0"/>
              <a:t>You can choose your editor: VS Code, Sublime…</a:t>
            </a:r>
          </a:p>
          <a:p>
            <a:pPr marL="0" indent="0">
              <a:buNone/>
            </a:pPr>
            <a:r>
              <a:rPr lang="en-US" dirty="0"/>
              <a:t>Coming soon: </a:t>
            </a:r>
            <a:r>
              <a:rPr lang="en-US" dirty="0" err="1"/>
              <a:t>OpenSSH</a:t>
            </a:r>
            <a:r>
              <a:rPr lang="en-US" dirty="0"/>
              <a:t> as a native transport</a:t>
            </a:r>
          </a:p>
          <a:p>
            <a:pPr lvl="1"/>
            <a:r>
              <a:rPr lang="en-US" dirty="0"/>
              <a:t>You can choose SSH or WINRM as a transport</a:t>
            </a:r>
          </a:p>
        </p:txBody>
      </p:sp>
      <p:sp>
        <p:nvSpPr>
          <p:cNvPr id="2" name="Title 1"/>
          <p:cNvSpPr>
            <a:spLocks noGrp="1"/>
          </p:cNvSpPr>
          <p:nvPr>
            <p:ph type="title"/>
          </p:nvPr>
        </p:nvSpPr>
        <p:spPr/>
        <p:txBody>
          <a:bodyPr/>
          <a:lstStyle/>
          <a:p>
            <a:r>
              <a:rPr lang="en-US" dirty="0"/>
              <a:t>Is it the same PowerShell?</a:t>
            </a:r>
            <a:br>
              <a:rPr lang="en-US" dirty="0"/>
            </a:br>
            <a:r>
              <a:rPr lang="en-US" sz="4000" dirty="0">
                <a:gradFill>
                  <a:gsLst>
                    <a:gs pos="0">
                      <a:schemeClr val="tx2"/>
                    </a:gs>
                    <a:gs pos="100000">
                      <a:schemeClr val="tx2"/>
                    </a:gs>
                  </a:gsLst>
                  <a:lin ang="5400000" scaled="0"/>
                </a:gradFill>
              </a:rPr>
              <a:t>No, we add some changes</a:t>
            </a:r>
          </a:p>
        </p:txBody>
      </p:sp>
    </p:spTree>
    <p:extLst>
      <p:ext uri="{BB962C8B-B14F-4D97-AF65-F5344CB8AC3E}">
        <p14:creationId xmlns:p14="http://schemas.microsoft.com/office/powerpoint/2010/main" val="124197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680460"/>
          </a:xfrm>
        </p:spPr>
        <p:txBody>
          <a:bodyPr/>
          <a:lstStyle/>
          <a:p>
            <a:r>
              <a:rPr lang="en-US" dirty="0"/>
              <a:t>Demo</a:t>
            </a:r>
            <a:br>
              <a:rPr lang="en-US" dirty="0"/>
            </a:br>
            <a:r>
              <a:rPr lang="en-US" sz="3600" dirty="0"/>
              <a:t>PowerShell on Linux</a:t>
            </a:r>
          </a:p>
        </p:txBody>
      </p:sp>
    </p:spTree>
    <p:extLst>
      <p:ext uri="{BB962C8B-B14F-4D97-AF65-F5344CB8AC3E}">
        <p14:creationId xmlns:p14="http://schemas.microsoft.com/office/powerpoint/2010/main" val="2045262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4400" dirty="0"/>
              <a:t>El mundo al revés: </a:t>
            </a:r>
            <a:r>
              <a:rPr lang="es-ES" sz="4400" dirty="0" err="1"/>
              <a:t>Bash</a:t>
            </a:r>
            <a:r>
              <a:rPr lang="es-ES" sz="4400" dirty="0"/>
              <a:t> en Windows y PowerShell en Linux</a:t>
            </a:r>
            <a:endParaRPr lang="es-ES_tradnl" sz="4400" dirty="0"/>
          </a:p>
        </p:txBody>
      </p:sp>
      <p:sp>
        <p:nvSpPr>
          <p:cNvPr id="3" name="Marcador de texto 2"/>
          <p:cNvSpPr>
            <a:spLocks noGrp="1"/>
          </p:cNvSpPr>
          <p:nvPr>
            <p:ph type="body" sz="quarter" idx="14"/>
          </p:nvPr>
        </p:nvSpPr>
        <p:spPr/>
        <p:txBody>
          <a:bodyPr/>
          <a:lstStyle/>
          <a:p>
            <a:r>
              <a:rPr lang="es-ES_tradnl" dirty="0"/>
              <a:t>Diego Martinez</a:t>
            </a:r>
          </a:p>
          <a:p>
            <a:r>
              <a:rPr lang="es-ES_tradnl" sz="2400" dirty="0" err="1"/>
              <a:t>Technical</a:t>
            </a:r>
            <a:r>
              <a:rPr lang="es-ES_tradnl" sz="2400" dirty="0"/>
              <a:t> </a:t>
            </a:r>
            <a:r>
              <a:rPr lang="es-ES_tradnl" sz="2400" dirty="0" err="1"/>
              <a:t>Evangelist</a:t>
            </a:r>
            <a:endParaRPr lang="es-ES_tradnl" sz="2400" dirty="0"/>
          </a:p>
          <a:p>
            <a:r>
              <a:rPr lang="es-ES_tradnl" sz="2400" dirty="0"/>
              <a:t>diego.martinez@microsoft.com</a:t>
            </a:r>
          </a:p>
          <a:p>
            <a:r>
              <a:rPr lang="es-ES_tradnl" sz="2400" dirty="0"/>
              <a:t>@</a:t>
            </a:r>
            <a:r>
              <a:rPr lang="es-ES_tradnl" sz="2400" dirty="0" err="1"/>
              <a:t>diegomrtnzg</a:t>
            </a:r>
            <a:endParaRPr lang="es-ES_tradnl" sz="2400"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PowerShell DSC for Linux</a:t>
            </a:r>
          </a:p>
        </p:txBody>
      </p:sp>
      <p:sp>
        <p:nvSpPr>
          <p:cNvPr id="6" name="Text Placeholder 5"/>
          <p:cNvSpPr>
            <a:spLocks noGrp="1"/>
          </p:cNvSpPr>
          <p:nvPr>
            <p:ph type="body" sz="quarter" idx="10"/>
          </p:nvPr>
        </p:nvSpPr>
        <p:spPr>
          <a:xfrm>
            <a:off x="274638" y="1212850"/>
            <a:ext cx="11887200" cy="3785652"/>
          </a:xfrm>
        </p:spPr>
        <p:txBody>
          <a:bodyPr/>
          <a:lstStyle/>
          <a:p>
            <a:r>
              <a:rPr lang="en-US" dirty="0"/>
              <a:t>Configuration management platform</a:t>
            </a:r>
          </a:p>
          <a:p>
            <a:pPr lvl="1"/>
            <a:r>
              <a:rPr lang="en-US" dirty="0"/>
              <a:t>Extend PowerShell functionality</a:t>
            </a:r>
          </a:p>
          <a:p>
            <a:pPr lvl="1"/>
            <a:r>
              <a:rPr lang="en-US" dirty="0"/>
              <a:t>Deploy and manage configuration data for software services and their environment</a:t>
            </a:r>
          </a:p>
          <a:p>
            <a:r>
              <a:rPr lang="en-US" dirty="0"/>
              <a:t>Features </a:t>
            </a:r>
          </a:p>
          <a:p>
            <a:pPr lvl="1"/>
            <a:r>
              <a:rPr lang="en-US" dirty="0"/>
              <a:t>Server SO</a:t>
            </a:r>
          </a:p>
          <a:p>
            <a:pPr lvl="1"/>
            <a:r>
              <a:rPr lang="en-US" dirty="0"/>
              <a:t>Built-In resources: </a:t>
            </a:r>
            <a:r>
              <a:rPr lang="en-US" dirty="0" err="1"/>
              <a:t>nxArchive</a:t>
            </a:r>
            <a:r>
              <a:rPr lang="en-US" dirty="0"/>
              <a:t>, </a:t>
            </a:r>
            <a:r>
              <a:rPr lang="en-US" dirty="0" err="1"/>
              <a:t>nxEnviroment</a:t>
            </a:r>
            <a:r>
              <a:rPr lang="en-US" dirty="0"/>
              <a:t>, </a:t>
            </a:r>
            <a:r>
              <a:rPr lang="en-US" dirty="0" err="1"/>
              <a:t>nxFile</a:t>
            </a:r>
            <a:r>
              <a:rPr lang="en-US" dirty="0"/>
              <a:t>, </a:t>
            </a:r>
            <a:r>
              <a:rPr lang="en-US" dirty="0" err="1"/>
              <a:t>nxGourp</a:t>
            </a:r>
            <a:r>
              <a:rPr lang="en-US" dirty="0"/>
              <a:t>, </a:t>
            </a:r>
            <a:r>
              <a:rPr lang="en-US" dirty="0" err="1"/>
              <a:t>nxScript</a:t>
            </a:r>
            <a:r>
              <a:rPr lang="en-US" dirty="0"/>
              <a:t>, </a:t>
            </a:r>
            <a:r>
              <a:rPr lang="en-US" dirty="0" err="1"/>
              <a:t>nxUsers</a:t>
            </a:r>
            <a:r>
              <a:rPr lang="en-US" dirty="0"/>
              <a:t>…</a:t>
            </a:r>
          </a:p>
          <a:p>
            <a:pPr lvl="1"/>
            <a:r>
              <a:rPr lang="en-US" dirty="0"/>
              <a:t>Distributing configurations modes: Push (WS-Man) and Pull (HTTP/HTTPS)</a:t>
            </a:r>
          </a:p>
          <a:p>
            <a:pPr lvl="1"/>
            <a:r>
              <a:rPr lang="en-US" dirty="0"/>
              <a:t>Protection against configuration drift</a:t>
            </a:r>
          </a:p>
          <a:p>
            <a:pPr lvl="1"/>
            <a:endParaRPr lang="en-US" dirty="0"/>
          </a:p>
        </p:txBody>
      </p:sp>
    </p:spTree>
    <p:extLst>
      <p:ext uri="{BB962C8B-B14F-4D97-AF65-F5344CB8AC3E}">
        <p14:creationId xmlns:p14="http://schemas.microsoft.com/office/powerpoint/2010/main" val="79844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PowerShell + OMS</a:t>
            </a:r>
          </a:p>
        </p:txBody>
      </p:sp>
      <p:sp>
        <p:nvSpPr>
          <p:cNvPr id="6" name="Text Placeholder 5"/>
          <p:cNvSpPr>
            <a:spLocks noGrp="1"/>
          </p:cNvSpPr>
          <p:nvPr>
            <p:ph type="body" sz="quarter" idx="10"/>
          </p:nvPr>
        </p:nvSpPr>
        <p:spPr>
          <a:xfrm>
            <a:off x="274638" y="1212850"/>
            <a:ext cx="11887200" cy="4124206"/>
          </a:xfrm>
        </p:spPr>
        <p:txBody>
          <a:bodyPr/>
          <a:lstStyle/>
          <a:p>
            <a:r>
              <a:rPr lang="en-US" dirty="0"/>
              <a:t>Operations Management Suite</a:t>
            </a:r>
          </a:p>
          <a:p>
            <a:pPr lvl="1"/>
            <a:r>
              <a:rPr lang="en-US" dirty="0"/>
              <a:t>Cloud management solution</a:t>
            </a:r>
          </a:p>
          <a:p>
            <a:pPr lvl="1"/>
            <a:r>
              <a:rPr lang="en-US" dirty="0"/>
              <a:t>Visibility and control applications and workloads across cloud and on-premise</a:t>
            </a:r>
          </a:p>
          <a:p>
            <a:r>
              <a:rPr lang="en-US" dirty="0"/>
              <a:t>OMS Automation</a:t>
            </a:r>
          </a:p>
          <a:p>
            <a:pPr lvl="1"/>
            <a:r>
              <a:rPr lang="en-US" dirty="0"/>
              <a:t>Highly available and scalable management service</a:t>
            </a:r>
          </a:p>
          <a:p>
            <a:pPr lvl="1"/>
            <a:r>
              <a:rPr lang="en-US" dirty="0"/>
              <a:t>PowerShell + PowerShell DSC</a:t>
            </a:r>
          </a:p>
          <a:p>
            <a:r>
              <a:rPr lang="en-US" dirty="0"/>
              <a:t>More info</a:t>
            </a:r>
          </a:p>
          <a:p>
            <a:pPr lvl="1"/>
            <a:r>
              <a:rPr lang="en-US" dirty="0"/>
              <a:t>Track Windows Server 2016 – 17:00</a:t>
            </a:r>
          </a:p>
          <a:p>
            <a:pPr lvl="1"/>
            <a:r>
              <a:rPr lang="en-US" dirty="0"/>
              <a:t>Más </a:t>
            </a:r>
            <a:r>
              <a:rPr lang="en-US" dirty="0" err="1"/>
              <a:t>allá</a:t>
            </a:r>
            <a:r>
              <a:rPr lang="en-US" dirty="0"/>
              <a:t> de la </a:t>
            </a:r>
            <a:r>
              <a:rPr lang="en-US" dirty="0" err="1"/>
              <a:t>monitorización</a:t>
            </a:r>
            <a:r>
              <a:rPr lang="en-US" dirty="0"/>
              <a:t> – </a:t>
            </a:r>
            <a:r>
              <a:rPr lang="en-US" dirty="0" err="1"/>
              <a:t>Analizando</a:t>
            </a:r>
            <a:r>
              <a:rPr lang="en-US" dirty="0"/>
              <a:t> logs con OMS</a:t>
            </a:r>
          </a:p>
        </p:txBody>
      </p:sp>
      <p:pic>
        <p:nvPicPr>
          <p:cNvPr id="4" name="Picture 3"/>
          <p:cNvPicPr>
            <a:picLocks noChangeAspect="1"/>
          </p:cNvPicPr>
          <p:nvPr/>
        </p:nvPicPr>
        <p:blipFill>
          <a:blip r:embed="rId3"/>
          <a:stretch>
            <a:fillRect/>
          </a:stretch>
        </p:blipFill>
        <p:spPr>
          <a:xfrm>
            <a:off x="8029787" y="855099"/>
            <a:ext cx="1541250" cy="1012500"/>
          </a:xfrm>
          <a:prstGeom prst="rect">
            <a:avLst/>
          </a:prstGeom>
        </p:spPr>
      </p:pic>
      <p:pic>
        <p:nvPicPr>
          <p:cNvPr id="5" name="Picture 4"/>
          <p:cNvPicPr>
            <a:picLocks noChangeAspect="1"/>
          </p:cNvPicPr>
          <p:nvPr/>
        </p:nvPicPr>
        <p:blipFill>
          <a:blip r:embed="rId3"/>
          <a:stretch>
            <a:fillRect/>
          </a:stretch>
        </p:blipFill>
        <p:spPr>
          <a:xfrm>
            <a:off x="9571037" y="982662"/>
            <a:ext cx="1910552" cy="1255107"/>
          </a:xfrm>
          <a:prstGeom prst="rect">
            <a:avLst/>
          </a:prstGeom>
        </p:spPr>
      </p:pic>
      <p:sp>
        <p:nvSpPr>
          <p:cNvPr id="7" name="Rectangle 6"/>
          <p:cNvSpPr/>
          <p:nvPr/>
        </p:nvSpPr>
        <p:spPr>
          <a:xfrm>
            <a:off x="9709941" y="1520862"/>
            <a:ext cx="1512644" cy="374846"/>
          </a:xfrm>
          <a:prstGeom prst="rect">
            <a:avLst/>
          </a:prstGeom>
          <a:ln w="19050">
            <a:noFill/>
          </a:ln>
        </p:spPr>
        <p:txBody>
          <a:bodyPr wrap="square">
            <a:spAutoFit/>
          </a:bodyPr>
          <a:lstStyle/>
          <a:p>
            <a:pPr marL="0" marR="0" lvl="0" indent="0" algn="l" defTabSz="932205"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50" normalizeH="0" baseline="0" noProof="0" dirty="0">
                <a:ln>
                  <a:noFill/>
                </a:ln>
                <a:gradFill>
                  <a:gsLst>
                    <a:gs pos="0">
                      <a:schemeClr val="tx1"/>
                    </a:gs>
                    <a:gs pos="100000">
                      <a:schemeClr val="tx1"/>
                    </a:gs>
                  </a:gsLst>
                  <a:lin ang="5400000" scaled="1"/>
                </a:gradFill>
                <a:effectLst/>
                <a:uLnTx/>
                <a:uFillTx/>
                <a:latin typeface="Segoe UI"/>
                <a:ea typeface="+mn-ea"/>
                <a:cs typeface="+mn-cs"/>
              </a:rPr>
              <a:t>Azure | AWS </a:t>
            </a:r>
          </a:p>
        </p:txBody>
      </p:sp>
      <p:grpSp>
        <p:nvGrpSpPr>
          <p:cNvPr id="8" name="Group 7"/>
          <p:cNvGrpSpPr/>
          <p:nvPr/>
        </p:nvGrpSpPr>
        <p:grpSpPr>
          <a:xfrm>
            <a:off x="9090719" y="4341405"/>
            <a:ext cx="2877251" cy="1774091"/>
            <a:chOff x="2060880" y="4235111"/>
            <a:chExt cx="3116862" cy="1921834"/>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0880" y="4235111"/>
              <a:ext cx="940178" cy="1921834"/>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49222" y="4235111"/>
              <a:ext cx="940178" cy="1921834"/>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37564" y="4235111"/>
              <a:ext cx="940178" cy="1921834"/>
            </a:xfrm>
            <a:prstGeom prst="rect">
              <a:avLst/>
            </a:prstGeom>
          </p:spPr>
        </p:pic>
      </p:grpSp>
      <p:sp>
        <p:nvSpPr>
          <p:cNvPr id="12" name="Oval 11"/>
          <p:cNvSpPr/>
          <p:nvPr/>
        </p:nvSpPr>
        <p:spPr bwMode="auto">
          <a:xfrm>
            <a:off x="9493879" y="2367046"/>
            <a:ext cx="2064867" cy="2064867"/>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3" name="Oval 12"/>
          <p:cNvSpPr/>
          <p:nvPr/>
        </p:nvSpPr>
        <p:spPr bwMode="auto">
          <a:xfrm>
            <a:off x="10144941" y="1993161"/>
            <a:ext cx="762742" cy="762742"/>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4" name="Freeform 31"/>
          <p:cNvSpPr>
            <a:spLocks noEditPoints="1"/>
          </p:cNvSpPr>
          <p:nvPr/>
        </p:nvSpPr>
        <p:spPr bwMode="auto">
          <a:xfrm>
            <a:off x="10292560" y="2164418"/>
            <a:ext cx="467504" cy="420227"/>
          </a:xfrm>
          <a:custGeom>
            <a:avLst/>
            <a:gdLst>
              <a:gd name="T0" fmla="*/ 112 w 268"/>
              <a:gd name="T1" fmla="*/ 130 h 241"/>
              <a:gd name="T2" fmla="*/ 112 w 268"/>
              <a:gd name="T3" fmla="*/ 78 h 241"/>
              <a:gd name="T4" fmla="*/ 134 w 268"/>
              <a:gd name="T5" fmla="*/ 78 h 241"/>
              <a:gd name="T6" fmla="*/ 134 w 268"/>
              <a:gd name="T7" fmla="*/ 130 h 241"/>
              <a:gd name="T8" fmla="*/ 112 w 268"/>
              <a:gd name="T9" fmla="*/ 130 h 241"/>
              <a:gd name="T10" fmla="*/ 103 w 268"/>
              <a:gd name="T11" fmla="*/ 102 h 241"/>
              <a:gd name="T12" fmla="*/ 0 w 268"/>
              <a:gd name="T13" fmla="*/ 102 h 241"/>
              <a:gd name="T14" fmla="*/ 0 w 268"/>
              <a:gd name="T15" fmla="*/ 38 h 241"/>
              <a:gd name="T16" fmla="*/ 63 w 268"/>
              <a:gd name="T17" fmla="*/ 38 h 241"/>
              <a:gd name="T18" fmla="*/ 63 w 268"/>
              <a:gd name="T19" fmla="*/ 22 h 241"/>
              <a:gd name="T20" fmla="*/ 86 w 268"/>
              <a:gd name="T21" fmla="*/ 0 h 241"/>
              <a:gd name="T22" fmla="*/ 170 w 268"/>
              <a:gd name="T23" fmla="*/ 0 h 241"/>
              <a:gd name="T24" fmla="*/ 192 w 268"/>
              <a:gd name="T25" fmla="*/ 22 h 241"/>
              <a:gd name="T26" fmla="*/ 192 w 268"/>
              <a:gd name="T27" fmla="*/ 38 h 241"/>
              <a:gd name="T28" fmla="*/ 255 w 268"/>
              <a:gd name="T29" fmla="*/ 38 h 241"/>
              <a:gd name="T30" fmla="*/ 255 w 268"/>
              <a:gd name="T31" fmla="*/ 102 h 241"/>
              <a:gd name="T32" fmla="*/ 234 w 268"/>
              <a:gd name="T33" fmla="*/ 102 h 241"/>
              <a:gd name="T34" fmla="*/ 233 w 268"/>
              <a:gd name="T35" fmla="*/ 76 h 241"/>
              <a:gd name="T36" fmla="*/ 210 w 268"/>
              <a:gd name="T37" fmla="*/ 54 h 241"/>
              <a:gd name="T38" fmla="*/ 192 w 268"/>
              <a:gd name="T39" fmla="*/ 48 h 241"/>
              <a:gd name="T40" fmla="*/ 206 w 268"/>
              <a:gd name="T41" fmla="*/ 83 h 241"/>
              <a:gd name="T42" fmla="*/ 186 w 268"/>
              <a:gd name="T43" fmla="*/ 91 h 241"/>
              <a:gd name="T44" fmla="*/ 172 w 268"/>
              <a:gd name="T45" fmla="*/ 56 h 241"/>
              <a:gd name="T46" fmla="*/ 163 w 268"/>
              <a:gd name="T47" fmla="*/ 73 h 241"/>
              <a:gd name="T48" fmla="*/ 160 w 268"/>
              <a:gd name="T49" fmla="*/ 102 h 241"/>
              <a:gd name="T50" fmla="*/ 142 w 268"/>
              <a:gd name="T51" fmla="*/ 102 h 241"/>
              <a:gd name="T52" fmla="*/ 142 w 268"/>
              <a:gd name="T53" fmla="*/ 70 h 241"/>
              <a:gd name="T54" fmla="*/ 103 w 268"/>
              <a:gd name="T55" fmla="*/ 70 h 241"/>
              <a:gd name="T56" fmla="*/ 103 w 268"/>
              <a:gd name="T57" fmla="*/ 102 h 241"/>
              <a:gd name="T58" fmla="*/ 79 w 268"/>
              <a:gd name="T59" fmla="*/ 38 h 241"/>
              <a:gd name="T60" fmla="*/ 176 w 268"/>
              <a:gd name="T61" fmla="*/ 38 h 241"/>
              <a:gd name="T62" fmla="*/ 176 w 268"/>
              <a:gd name="T63" fmla="*/ 22 h 241"/>
              <a:gd name="T64" fmla="*/ 170 w 268"/>
              <a:gd name="T65" fmla="*/ 16 h 241"/>
              <a:gd name="T66" fmla="*/ 86 w 268"/>
              <a:gd name="T67" fmla="*/ 16 h 241"/>
              <a:gd name="T68" fmla="*/ 79 w 268"/>
              <a:gd name="T69" fmla="*/ 22 h 241"/>
              <a:gd name="T70" fmla="*/ 79 w 268"/>
              <a:gd name="T71" fmla="*/ 38 h 241"/>
              <a:gd name="T72" fmla="*/ 255 w 268"/>
              <a:gd name="T73" fmla="*/ 172 h 241"/>
              <a:gd name="T74" fmla="*/ 255 w 268"/>
              <a:gd name="T75" fmla="*/ 112 h 241"/>
              <a:gd name="T76" fmla="*/ 232 w 268"/>
              <a:gd name="T77" fmla="*/ 112 h 241"/>
              <a:gd name="T78" fmla="*/ 255 w 268"/>
              <a:gd name="T79" fmla="*/ 172 h 241"/>
              <a:gd name="T80" fmla="*/ 166 w 268"/>
              <a:gd name="T81" fmla="*/ 112 h 241"/>
              <a:gd name="T82" fmla="*/ 142 w 268"/>
              <a:gd name="T83" fmla="*/ 112 h 241"/>
              <a:gd name="T84" fmla="*/ 142 w 268"/>
              <a:gd name="T85" fmla="*/ 139 h 241"/>
              <a:gd name="T86" fmla="*/ 103 w 268"/>
              <a:gd name="T87" fmla="*/ 139 h 241"/>
              <a:gd name="T88" fmla="*/ 103 w 268"/>
              <a:gd name="T89" fmla="*/ 112 h 241"/>
              <a:gd name="T90" fmla="*/ 0 w 268"/>
              <a:gd name="T91" fmla="*/ 112 h 241"/>
              <a:gd name="T92" fmla="*/ 0 w 268"/>
              <a:gd name="T93" fmla="*/ 203 h 241"/>
              <a:gd name="T94" fmla="*/ 216 w 268"/>
              <a:gd name="T95" fmla="*/ 203 h 241"/>
              <a:gd name="T96" fmla="*/ 186 w 268"/>
              <a:gd name="T97" fmla="*/ 127 h 241"/>
              <a:gd name="T98" fmla="*/ 166 w 268"/>
              <a:gd name="T99" fmla="*/ 112 h 241"/>
              <a:gd name="T100" fmla="*/ 266 w 268"/>
              <a:gd name="T101" fmla="*/ 222 h 241"/>
              <a:gd name="T102" fmla="*/ 221 w 268"/>
              <a:gd name="T103" fmla="*/ 108 h 241"/>
              <a:gd name="T104" fmla="*/ 225 w 268"/>
              <a:gd name="T105" fmla="*/ 79 h 241"/>
              <a:gd name="T106" fmla="*/ 207 w 268"/>
              <a:gd name="T107" fmla="*/ 62 h 241"/>
              <a:gd name="T108" fmla="*/ 217 w 268"/>
              <a:gd name="T109" fmla="*/ 88 h 241"/>
              <a:gd name="T110" fmla="*/ 181 w 268"/>
              <a:gd name="T111" fmla="*/ 103 h 241"/>
              <a:gd name="T112" fmla="*/ 171 w 268"/>
              <a:gd name="T113" fmla="*/ 77 h 241"/>
              <a:gd name="T114" fmla="*/ 170 w 268"/>
              <a:gd name="T115" fmla="*/ 101 h 241"/>
              <a:gd name="T116" fmla="*/ 192 w 268"/>
              <a:gd name="T117" fmla="*/ 120 h 241"/>
              <a:gd name="T118" fmla="*/ 238 w 268"/>
              <a:gd name="T119" fmla="*/ 233 h 241"/>
              <a:gd name="T120" fmla="*/ 250 w 268"/>
              <a:gd name="T121" fmla="*/ 239 h 241"/>
              <a:gd name="T122" fmla="*/ 261 w 268"/>
              <a:gd name="T123" fmla="*/ 235 h 241"/>
              <a:gd name="T124" fmla="*/ 266 w 268"/>
              <a:gd name="T125"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241">
                <a:moveTo>
                  <a:pt x="112" y="130"/>
                </a:moveTo>
                <a:cubicBezTo>
                  <a:pt x="112" y="78"/>
                  <a:pt x="112" y="78"/>
                  <a:pt x="112" y="78"/>
                </a:cubicBezTo>
                <a:cubicBezTo>
                  <a:pt x="134" y="78"/>
                  <a:pt x="134" y="78"/>
                  <a:pt x="134" y="78"/>
                </a:cubicBezTo>
                <a:cubicBezTo>
                  <a:pt x="134" y="130"/>
                  <a:pt x="134" y="130"/>
                  <a:pt x="134" y="130"/>
                </a:cubicBezTo>
                <a:lnTo>
                  <a:pt x="112" y="130"/>
                </a:lnTo>
                <a:close/>
                <a:moveTo>
                  <a:pt x="103" y="102"/>
                </a:moveTo>
                <a:cubicBezTo>
                  <a:pt x="0" y="102"/>
                  <a:pt x="0" y="102"/>
                  <a:pt x="0" y="102"/>
                </a:cubicBezTo>
                <a:cubicBezTo>
                  <a:pt x="0" y="38"/>
                  <a:pt x="0" y="38"/>
                  <a:pt x="0" y="38"/>
                </a:cubicBezTo>
                <a:cubicBezTo>
                  <a:pt x="63" y="38"/>
                  <a:pt x="63" y="38"/>
                  <a:pt x="63" y="38"/>
                </a:cubicBezTo>
                <a:cubicBezTo>
                  <a:pt x="63" y="22"/>
                  <a:pt x="63" y="22"/>
                  <a:pt x="63" y="22"/>
                </a:cubicBezTo>
                <a:cubicBezTo>
                  <a:pt x="63" y="10"/>
                  <a:pt x="73" y="0"/>
                  <a:pt x="86" y="0"/>
                </a:cubicBezTo>
                <a:cubicBezTo>
                  <a:pt x="170" y="0"/>
                  <a:pt x="170" y="0"/>
                  <a:pt x="170" y="0"/>
                </a:cubicBezTo>
                <a:cubicBezTo>
                  <a:pt x="182" y="0"/>
                  <a:pt x="192" y="10"/>
                  <a:pt x="192" y="22"/>
                </a:cubicBezTo>
                <a:cubicBezTo>
                  <a:pt x="192" y="38"/>
                  <a:pt x="192" y="38"/>
                  <a:pt x="192" y="38"/>
                </a:cubicBezTo>
                <a:cubicBezTo>
                  <a:pt x="255" y="38"/>
                  <a:pt x="255" y="38"/>
                  <a:pt x="255" y="38"/>
                </a:cubicBezTo>
                <a:cubicBezTo>
                  <a:pt x="255" y="102"/>
                  <a:pt x="255" y="102"/>
                  <a:pt x="255" y="102"/>
                </a:cubicBezTo>
                <a:cubicBezTo>
                  <a:pt x="234" y="102"/>
                  <a:pt x="234" y="102"/>
                  <a:pt x="234" y="102"/>
                </a:cubicBezTo>
                <a:cubicBezTo>
                  <a:pt x="236" y="93"/>
                  <a:pt x="236" y="84"/>
                  <a:pt x="233" y="76"/>
                </a:cubicBezTo>
                <a:cubicBezTo>
                  <a:pt x="229" y="66"/>
                  <a:pt x="220" y="58"/>
                  <a:pt x="210" y="54"/>
                </a:cubicBezTo>
                <a:cubicBezTo>
                  <a:pt x="192" y="48"/>
                  <a:pt x="192" y="48"/>
                  <a:pt x="192" y="48"/>
                </a:cubicBezTo>
                <a:cubicBezTo>
                  <a:pt x="206" y="83"/>
                  <a:pt x="206" y="83"/>
                  <a:pt x="206" y="83"/>
                </a:cubicBezTo>
                <a:cubicBezTo>
                  <a:pt x="186" y="91"/>
                  <a:pt x="186" y="91"/>
                  <a:pt x="186" y="91"/>
                </a:cubicBezTo>
                <a:cubicBezTo>
                  <a:pt x="172" y="56"/>
                  <a:pt x="172" y="56"/>
                  <a:pt x="172" y="56"/>
                </a:cubicBezTo>
                <a:cubicBezTo>
                  <a:pt x="163" y="73"/>
                  <a:pt x="163" y="73"/>
                  <a:pt x="163" y="73"/>
                </a:cubicBezTo>
                <a:cubicBezTo>
                  <a:pt x="158" y="82"/>
                  <a:pt x="158" y="92"/>
                  <a:pt x="160" y="102"/>
                </a:cubicBezTo>
                <a:cubicBezTo>
                  <a:pt x="142" y="102"/>
                  <a:pt x="142" y="102"/>
                  <a:pt x="142" y="102"/>
                </a:cubicBezTo>
                <a:cubicBezTo>
                  <a:pt x="142" y="70"/>
                  <a:pt x="142" y="70"/>
                  <a:pt x="142" y="70"/>
                </a:cubicBezTo>
                <a:cubicBezTo>
                  <a:pt x="103" y="70"/>
                  <a:pt x="103" y="70"/>
                  <a:pt x="103" y="70"/>
                </a:cubicBezTo>
                <a:lnTo>
                  <a:pt x="103" y="102"/>
                </a:lnTo>
                <a:close/>
                <a:moveTo>
                  <a:pt x="79" y="38"/>
                </a:moveTo>
                <a:cubicBezTo>
                  <a:pt x="176" y="38"/>
                  <a:pt x="176" y="38"/>
                  <a:pt x="176" y="38"/>
                </a:cubicBezTo>
                <a:cubicBezTo>
                  <a:pt x="176" y="22"/>
                  <a:pt x="176" y="22"/>
                  <a:pt x="176" y="22"/>
                </a:cubicBezTo>
                <a:cubicBezTo>
                  <a:pt x="176" y="19"/>
                  <a:pt x="173" y="16"/>
                  <a:pt x="170" y="16"/>
                </a:cubicBezTo>
                <a:cubicBezTo>
                  <a:pt x="86" y="16"/>
                  <a:pt x="86" y="16"/>
                  <a:pt x="86" y="16"/>
                </a:cubicBezTo>
                <a:cubicBezTo>
                  <a:pt x="82" y="16"/>
                  <a:pt x="79" y="19"/>
                  <a:pt x="79" y="22"/>
                </a:cubicBezTo>
                <a:lnTo>
                  <a:pt x="79" y="38"/>
                </a:lnTo>
                <a:close/>
                <a:moveTo>
                  <a:pt x="255" y="172"/>
                </a:moveTo>
                <a:cubicBezTo>
                  <a:pt x="255" y="112"/>
                  <a:pt x="255" y="112"/>
                  <a:pt x="255" y="112"/>
                </a:cubicBezTo>
                <a:cubicBezTo>
                  <a:pt x="232" y="112"/>
                  <a:pt x="232" y="112"/>
                  <a:pt x="232" y="112"/>
                </a:cubicBezTo>
                <a:lnTo>
                  <a:pt x="255" y="172"/>
                </a:lnTo>
                <a:close/>
                <a:moveTo>
                  <a:pt x="166" y="112"/>
                </a:moveTo>
                <a:cubicBezTo>
                  <a:pt x="142" y="112"/>
                  <a:pt x="142" y="112"/>
                  <a:pt x="142" y="112"/>
                </a:cubicBezTo>
                <a:cubicBezTo>
                  <a:pt x="142" y="139"/>
                  <a:pt x="142" y="139"/>
                  <a:pt x="142" y="139"/>
                </a:cubicBezTo>
                <a:cubicBezTo>
                  <a:pt x="103" y="139"/>
                  <a:pt x="103" y="139"/>
                  <a:pt x="103" y="139"/>
                </a:cubicBezTo>
                <a:cubicBezTo>
                  <a:pt x="103" y="112"/>
                  <a:pt x="103" y="112"/>
                  <a:pt x="103" y="112"/>
                </a:cubicBezTo>
                <a:cubicBezTo>
                  <a:pt x="0" y="112"/>
                  <a:pt x="0" y="112"/>
                  <a:pt x="0" y="112"/>
                </a:cubicBezTo>
                <a:cubicBezTo>
                  <a:pt x="0" y="203"/>
                  <a:pt x="0" y="203"/>
                  <a:pt x="0" y="203"/>
                </a:cubicBezTo>
                <a:cubicBezTo>
                  <a:pt x="216" y="203"/>
                  <a:pt x="216" y="203"/>
                  <a:pt x="216" y="203"/>
                </a:cubicBezTo>
                <a:cubicBezTo>
                  <a:pt x="186" y="127"/>
                  <a:pt x="186" y="127"/>
                  <a:pt x="186" y="127"/>
                </a:cubicBezTo>
                <a:cubicBezTo>
                  <a:pt x="178" y="124"/>
                  <a:pt x="171" y="119"/>
                  <a:pt x="166" y="112"/>
                </a:cubicBezTo>
                <a:close/>
                <a:moveTo>
                  <a:pt x="266" y="222"/>
                </a:moveTo>
                <a:cubicBezTo>
                  <a:pt x="221" y="108"/>
                  <a:pt x="221" y="108"/>
                  <a:pt x="221" y="108"/>
                </a:cubicBezTo>
                <a:cubicBezTo>
                  <a:pt x="227" y="100"/>
                  <a:pt x="229" y="89"/>
                  <a:pt x="225" y="79"/>
                </a:cubicBezTo>
                <a:cubicBezTo>
                  <a:pt x="221" y="71"/>
                  <a:pt x="215" y="65"/>
                  <a:pt x="207" y="62"/>
                </a:cubicBezTo>
                <a:cubicBezTo>
                  <a:pt x="217" y="88"/>
                  <a:pt x="217" y="88"/>
                  <a:pt x="217" y="88"/>
                </a:cubicBezTo>
                <a:cubicBezTo>
                  <a:pt x="181" y="103"/>
                  <a:pt x="181" y="103"/>
                  <a:pt x="181" y="103"/>
                </a:cubicBezTo>
                <a:cubicBezTo>
                  <a:pt x="171" y="77"/>
                  <a:pt x="171" y="77"/>
                  <a:pt x="171" y="77"/>
                </a:cubicBezTo>
                <a:cubicBezTo>
                  <a:pt x="167" y="84"/>
                  <a:pt x="166" y="93"/>
                  <a:pt x="170" y="101"/>
                </a:cubicBezTo>
                <a:cubicBezTo>
                  <a:pt x="174" y="111"/>
                  <a:pt x="182" y="118"/>
                  <a:pt x="192" y="120"/>
                </a:cubicBezTo>
                <a:cubicBezTo>
                  <a:pt x="238" y="233"/>
                  <a:pt x="238" y="233"/>
                  <a:pt x="238" y="233"/>
                </a:cubicBezTo>
                <a:cubicBezTo>
                  <a:pt x="240" y="238"/>
                  <a:pt x="245" y="241"/>
                  <a:pt x="250" y="239"/>
                </a:cubicBezTo>
                <a:cubicBezTo>
                  <a:pt x="261" y="235"/>
                  <a:pt x="261" y="235"/>
                  <a:pt x="261" y="235"/>
                </a:cubicBezTo>
                <a:cubicBezTo>
                  <a:pt x="266" y="233"/>
                  <a:pt x="268" y="227"/>
                  <a:pt x="266" y="222"/>
                </a:cubicBezTo>
                <a:close/>
              </a:path>
            </a:pathLst>
          </a:custGeom>
          <a:solidFill>
            <a:schemeClr val="bg1"/>
          </a:solidFill>
          <a:ln>
            <a:noFill/>
          </a:ln>
          <a:extLst/>
        </p:spPr>
        <p:txBody>
          <a:bodyPr/>
          <a:lstStyle/>
          <a:p>
            <a:pPr marL="0" marR="0" lvl="0" indent="0" algn="l" defTabSz="932376" rtl="0" eaLnBrk="1" fontAlgn="auto" latinLnBrk="0" hangingPunct="1">
              <a:lnSpc>
                <a:spcPct val="100000"/>
              </a:lnSpc>
              <a:spcBef>
                <a:spcPts val="0"/>
              </a:spcBef>
              <a:spcAft>
                <a:spcPts val="0"/>
              </a:spcAft>
              <a:buClrTx/>
              <a:buSzTx/>
              <a:buFontTx/>
              <a:buNone/>
              <a:tabLst/>
              <a:defRPr/>
            </a:pPr>
            <a:endParaRPr kumimoji="0" lang="en-US" sz="1734" b="0" i="0" u="none" strike="noStrike" kern="0" cap="none" spc="0" normalizeH="0" baseline="0" noProof="0" dirty="0">
              <a:ln>
                <a:noFill/>
              </a:ln>
              <a:solidFill>
                <a:srgbClr val="000000"/>
              </a:solidFill>
              <a:effectLst/>
              <a:uLnTx/>
              <a:uFillTx/>
              <a:latin typeface="Segoe UI"/>
              <a:ea typeface="MS PGothic" pitchFamily="34" charset="-128"/>
              <a:cs typeface="+mn-cs"/>
            </a:endParaRPr>
          </a:p>
        </p:txBody>
      </p:sp>
      <p:sp>
        <p:nvSpPr>
          <p:cNvPr id="15" name="Oval 14"/>
          <p:cNvSpPr/>
          <p:nvPr/>
        </p:nvSpPr>
        <p:spPr bwMode="auto">
          <a:xfrm>
            <a:off x="9003379" y="2916087"/>
            <a:ext cx="762742" cy="762742"/>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6" name="Freeform 30"/>
          <p:cNvSpPr>
            <a:spLocks noChangeAspect="1" noEditPoints="1"/>
          </p:cNvSpPr>
          <p:nvPr/>
        </p:nvSpPr>
        <p:spPr bwMode="auto">
          <a:xfrm>
            <a:off x="9162463" y="3046540"/>
            <a:ext cx="452527" cy="531668"/>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a:lstStyle/>
          <a:p>
            <a:pPr marL="0" marR="0" lvl="0" indent="0" algn="l" defTabSz="932376" rtl="0" eaLnBrk="1" fontAlgn="auto" latinLnBrk="0" hangingPunct="1">
              <a:lnSpc>
                <a:spcPct val="100000"/>
              </a:lnSpc>
              <a:spcBef>
                <a:spcPts val="0"/>
              </a:spcBef>
              <a:spcAft>
                <a:spcPts val="0"/>
              </a:spcAft>
              <a:buClrTx/>
              <a:buSzTx/>
              <a:buFontTx/>
              <a:buNone/>
              <a:tabLst/>
              <a:defRPr/>
            </a:pPr>
            <a:endParaRPr kumimoji="0" lang="en-US" sz="1734" b="0" i="0" u="none" strike="noStrike" kern="0" cap="none" spc="0" normalizeH="0" baseline="0" noProof="0" dirty="0">
              <a:ln>
                <a:noFill/>
              </a:ln>
              <a:solidFill>
                <a:srgbClr val="000000"/>
              </a:solidFill>
              <a:effectLst/>
              <a:uLnTx/>
              <a:uFillTx/>
              <a:latin typeface="Segoe UI"/>
              <a:ea typeface="MS PGothic" pitchFamily="34" charset="-128"/>
              <a:cs typeface="+mn-cs"/>
            </a:endParaRPr>
          </a:p>
        </p:txBody>
      </p:sp>
      <p:sp>
        <p:nvSpPr>
          <p:cNvPr id="18" name="Oval 17"/>
          <p:cNvSpPr/>
          <p:nvPr/>
        </p:nvSpPr>
        <p:spPr bwMode="auto">
          <a:xfrm>
            <a:off x="10144941" y="3990015"/>
            <a:ext cx="762742" cy="762742"/>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grpSp>
        <p:nvGrpSpPr>
          <p:cNvPr id="19" name="Group 18"/>
          <p:cNvGrpSpPr/>
          <p:nvPr/>
        </p:nvGrpSpPr>
        <p:grpSpPr>
          <a:xfrm>
            <a:off x="10263582" y="4026127"/>
            <a:ext cx="525460" cy="690518"/>
            <a:chOff x="7885903" y="4263201"/>
            <a:chExt cx="843597" cy="1108589"/>
          </a:xfrm>
          <a:solidFill>
            <a:schemeClr val="accent1"/>
          </a:solidFill>
        </p:grpSpPr>
        <p:pic>
          <p:nvPicPr>
            <p:cNvPr id="20" name="Picture 19"/>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8156161" y="4687437"/>
              <a:ext cx="303081" cy="282356"/>
            </a:xfrm>
            <a:prstGeom prst="rect">
              <a:avLst/>
            </a:prstGeom>
            <a:noFill/>
            <a:ln>
              <a:noFill/>
            </a:ln>
          </p:spPr>
        </p:pic>
        <p:sp>
          <p:nvSpPr>
            <p:cNvPr id="21" name="Freeform 121"/>
            <p:cNvSpPr>
              <a:spLocks/>
            </p:cNvSpPr>
            <p:nvPr/>
          </p:nvSpPr>
          <p:spPr bwMode="black">
            <a:xfrm>
              <a:off x="7885903" y="4263201"/>
              <a:ext cx="509520" cy="684353"/>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121"/>
            <p:cNvSpPr>
              <a:spLocks/>
            </p:cNvSpPr>
            <p:nvPr/>
          </p:nvSpPr>
          <p:spPr bwMode="black">
            <a:xfrm rot="10800000">
              <a:off x="8219980" y="4687437"/>
              <a:ext cx="509520" cy="684353"/>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3" name="Oval 22"/>
          <p:cNvSpPr/>
          <p:nvPr/>
        </p:nvSpPr>
        <p:spPr bwMode="auto">
          <a:xfrm>
            <a:off x="11286504" y="2916086"/>
            <a:ext cx="762742" cy="762742"/>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24" name="Freeform 5"/>
          <p:cNvSpPr>
            <a:spLocks noEditPoints="1"/>
          </p:cNvSpPr>
          <p:nvPr/>
        </p:nvSpPr>
        <p:spPr bwMode="auto">
          <a:xfrm>
            <a:off x="11466019" y="3055243"/>
            <a:ext cx="403712" cy="484427"/>
          </a:xfrm>
          <a:custGeom>
            <a:avLst/>
            <a:gdLst>
              <a:gd name="T0" fmla="*/ 13 w 222"/>
              <a:gd name="T1" fmla="*/ 158 h 287"/>
              <a:gd name="T2" fmla="*/ 13 w 222"/>
              <a:gd name="T3" fmla="*/ 171 h 287"/>
              <a:gd name="T4" fmla="*/ 30 w 222"/>
              <a:gd name="T5" fmla="*/ 218 h 287"/>
              <a:gd name="T6" fmla="*/ 111 w 222"/>
              <a:gd name="T7" fmla="*/ 273 h 287"/>
              <a:gd name="T8" fmla="*/ 192 w 222"/>
              <a:gd name="T9" fmla="*/ 218 h 287"/>
              <a:gd name="T10" fmla="*/ 209 w 222"/>
              <a:gd name="T11" fmla="*/ 171 h 287"/>
              <a:gd name="T12" fmla="*/ 209 w 222"/>
              <a:gd name="T13" fmla="*/ 55 h 287"/>
              <a:gd name="T14" fmla="*/ 13 w 222"/>
              <a:gd name="T15" fmla="*/ 158 h 287"/>
              <a:gd name="T16" fmla="*/ 204 w 222"/>
              <a:gd name="T17" fmla="*/ 40 h 287"/>
              <a:gd name="T18" fmla="*/ 186 w 222"/>
              <a:gd name="T19" fmla="*/ 29 h 287"/>
              <a:gd name="T20" fmla="*/ 111 w 222"/>
              <a:gd name="T21" fmla="*/ 14 h 287"/>
              <a:gd name="T22" fmla="*/ 13 w 222"/>
              <a:gd name="T23" fmla="*/ 44 h 287"/>
              <a:gd name="T24" fmla="*/ 13 w 222"/>
              <a:gd name="T25" fmla="*/ 100 h 287"/>
              <a:gd name="T26" fmla="*/ 209 w 222"/>
              <a:gd name="T27" fmla="*/ 51 h 287"/>
              <a:gd name="T28" fmla="*/ 209 w 222"/>
              <a:gd name="T29" fmla="*/ 44 h 287"/>
              <a:gd name="T30" fmla="*/ 208 w 222"/>
              <a:gd name="T31" fmla="*/ 43 h 287"/>
              <a:gd name="T32" fmla="*/ 204 w 222"/>
              <a:gd name="T33" fmla="*/ 40 h 287"/>
              <a:gd name="T34" fmla="*/ 219 w 222"/>
              <a:gd name="T35" fmla="*/ 35 h 287"/>
              <a:gd name="T36" fmla="*/ 111 w 222"/>
              <a:gd name="T37" fmla="*/ 0 h 287"/>
              <a:gd name="T38" fmla="*/ 2 w 222"/>
              <a:gd name="T39" fmla="*/ 35 h 287"/>
              <a:gd name="T40" fmla="*/ 0 w 222"/>
              <a:gd name="T41" fmla="*/ 38 h 287"/>
              <a:gd name="T42" fmla="*/ 0 w 222"/>
              <a:gd name="T43" fmla="*/ 172 h 287"/>
              <a:gd name="T44" fmla="*/ 0 w 222"/>
              <a:gd name="T45" fmla="*/ 172 h 287"/>
              <a:gd name="T46" fmla="*/ 18 w 222"/>
              <a:gd name="T47" fmla="*/ 225 h 287"/>
              <a:gd name="T48" fmla="*/ 110 w 222"/>
              <a:gd name="T49" fmla="*/ 287 h 287"/>
              <a:gd name="T50" fmla="*/ 111 w 222"/>
              <a:gd name="T51" fmla="*/ 287 h 287"/>
              <a:gd name="T52" fmla="*/ 112 w 222"/>
              <a:gd name="T53" fmla="*/ 287 h 287"/>
              <a:gd name="T54" fmla="*/ 204 w 222"/>
              <a:gd name="T55" fmla="*/ 225 h 287"/>
              <a:gd name="T56" fmla="*/ 222 w 222"/>
              <a:gd name="T57" fmla="*/ 172 h 287"/>
              <a:gd name="T58" fmla="*/ 222 w 222"/>
              <a:gd name="T59" fmla="*/ 172 h 287"/>
              <a:gd name="T60" fmla="*/ 222 w 222"/>
              <a:gd name="T61" fmla="*/ 38 h 287"/>
              <a:gd name="T62" fmla="*/ 219 w 222"/>
              <a:gd name="T63" fmla="*/ 35 h 287"/>
              <a:gd name="T64" fmla="*/ 215 w 222"/>
              <a:gd name="T65" fmla="*/ 171 h 287"/>
              <a:gd name="T66" fmla="*/ 215 w 222"/>
              <a:gd name="T67" fmla="*/ 171 h 287"/>
              <a:gd name="T68" fmla="*/ 198 w 222"/>
              <a:gd name="T69" fmla="*/ 222 h 287"/>
              <a:gd name="T70" fmla="*/ 111 w 222"/>
              <a:gd name="T71" fmla="*/ 280 h 287"/>
              <a:gd name="T72" fmla="*/ 111 w 222"/>
              <a:gd name="T73" fmla="*/ 280 h 287"/>
              <a:gd name="T74" fmla="*/ 111 w 222"/>
              <a:gd name="T75" fmla="*/ 280 h 287"/>
              <a:gd name="T76" fmla="*/ 24 w 222"/>
              <a:gd name="T77" fmla="*/ 222 h 287"/>
              <a:gd name="T78" fmla="*/ 7 w 222"/>
              <a:gd name="T79" fmla="*/ 171 h 287"/>
              <a:gd name="T80" fmla="*/ 7 w 222"/>
              <a:gd name="T81" fmla="*/ 171 h 287"/>
              <a:gd name="T82" fmla="*/ 7 w 222"/>
              <a:gd name="T83" fmla="*/ 41 h 287"/>
              <a:gd name="T84" fmla="*/ 8 w 222"/>
              <a:gd name="T85" fmla="*/ 40 h 287"/>
              <a:gd name="T86" fmla="*/ 111 w 222"/>
              <a:gd name="T87" fmla="*/ 7 h 287"/>
              <a:gd name="T88" fmla="*/ 214 w 222"/>
              <a:gd name="T89" fmla="*/ 40 h 287"/>
              <a:gd name="T90" fmla="*/ 215 w 222"/>
              <a:gd name="T91" fmla="*/ 41 h 287"/>
              <a:gd name="T92" fmla="*/ 215 w 222"/>
              <a:gd name="T93" fmla="*/ 17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2" h="287">
                <a:moveTo>
                  <a:pt x="13" y="158"/>
                </a:moveTo>
                <a:cubicBezTo>
                  <a:pt x="13" y="171"/>
                  <a:pt x="13" y="171"/>
                  <a:pt x="13" y="171"/>
                </a:cubicBezTo>
                <a:cubicBezTo>
                  <a:pt x="14" y="174"/>
                  <a:pt x="17" y="196"/>
                  <a:pt x="30" y="218"/>
                </a:cubicBezTo>
                <a:cubicBezTo>
                  <a:pt x="48" y="250"/>
                  <a:pt x="75" y="268"/>
                  <a:pt x="111" y="273"/>
                </a:cubicBezTo>
                <a:cubicBezTo>
                  <a:pt x="147" y="268"/>
                  <a:pt x="174" y="250"/>
                  <a:pt x="192" y="218"/>
                </a:cubicBezTo>
                <a:cubicBezTo>
                  <a:pt x="205" y="196"/>
                  <a:pt x="208" y="174"/>
                  <a:pt x="209" y="171"/>
                </a:cubicBezTo>
                <a:cubicBezTo>
                  <a:pt x="209" y="55"/>
                  <a:pt x="209" y="55"/>
                  <a:pt x="209" y="55"/>
                </a:cubicBezTo>
                <a:cubicBezTo>
                  <a:pt x="131" y="56"/>
                  <a:pt x="61" y="96"/>
                  <a:pt x="13" y="158"/>
                </a:cubicBezTo>
                <a:close/>
                <a:moveTo>
                  <a:pt x="204" y="40"/>
                </a:moveTo>
                <a:cubicBezTo>
                  <a:pt x="200" y="37"/>
                  <a:pt x="194" y="33"/>
                  <a:pt x="186" y="29"/>
                </a:cubicBezTo>
                <a:cubicBezTo>
                  <a:pt x="170" y="22"/>
                  <a:pt x="145" y="14"/>
                  <a:pt x="111" y="14"/>
                </a:cubicBezTo>
                <a:cubicBezTo>
                  <a:pt x="48" y="14"/>
                  <a:pt x="19" y="39"/>
                  <a:pt x="13" y="44"/>
                </a:cubicBezTo>
                <a:cubicBezTo>
                  <a:pt x="13" y="100"/>
                  <a:pt x="13" y="100"/>
                  <a:pt x="13" y="100"/>
                </a:cubicBezTo>
                <a:cubicBezTo>
                  <a:pt x="87" y="55"/>
                  <a:pt x="131" y="51"/>
                  <a:pt x="209" y="51"/>
                </a:cubicBezTo>
                <a:cubicBezTo>
                  <a:pt x="209" y="44"/>
                  <a:pt x="209" y="44"/>
                  <a:pt x="209" y="44"/>
                </a:cubicBezTo>
                <a:cubicBezTo>
                  <a:pt x="208" y="44"/>
                  <a:pt x="208" y="43"/>
                  <a:pt x="208" y="43"/>
                </a:cubicBezTo>
                <a:cubicBezTo>
                  <a:pt x="207" y="43"/>
                  <a:pt x="206" y="41"/>
                  <a:pt x="204" y="40"/>
                </a:cubicBezTo>
                <a:close/>
                <a:moveTo>
                  <a:pt x="219" y="35"/>
                </a:moveTo>
                <a:cubicBezTo>
                  <a:pt x="218" y="33"/>
                  <a:pt x="183" y="0"/>
                  <a:pt x="111" y="0"/>
                </a:cubicBezTo>
                <a:cubicBezTo>
                  <a:pt x="36" y="0"/>
                  <a:pt x="4" y="34"/>
                  <a:pt x="2" y="35"/>
                </a:cubicBezTo>
                <a:cubicBezTo>
                  <a:pt x="0" y="38"/>
                  <a:pt x="0" y="38"/>
                  <a:pt x="0" y="38"/>
                </a:cubicBezTo>
                <a:cubicBezTo>
                  <a:pt x="0" y="172"/>
                  <a:pt x="0" y="172"/>
                  <a:pt x="0" y="172"/>
                </a:cubicBezTo>
                <a:cubicBezTo>
                  <a:pt x="0" y="172"/>
                  <a:pt x="0" y="172"/>
                  <a:pt x="0" y="172"/>
                </a:cubicBezTo>
                <a:cubicBezTo>
                  <a:pt x="0" y="177"/>
                  <a:pt x="4" y="200"/>
                  <a:pt x="18" y="225"/>
                </a:cubicBezTo>
                <a:cubicBezTo>
                  <a:pt x="38" y="261"/>
                  <a:pt x="69" y="282"/>
                  <a:pt x="110" y="287"/>
                </a:cubicBezTo>
                <a:cubicBezTo>
                  <a:pt x="111" y="287"/>
                  <a:pt x="111" y="287"/>
                  <a:pt x="111" y="287"/>
                </a:cubicBezTo>
                <a:cubicBezTo>
                  <a:pt x="112" y="287"/>
                  <a:pt x="112" y="287"/>
                  <a:pt x="112" y="287"/>
                </a:cubicBezTo>
                <a:cubicBezTo>
                  <a:pt x="153" y="282"/>
                  <a:pt x="184" y="261"/>
                  <a:pt x="204" y="225"/>
                </a:cubicBezTo>
                <a:cubicBezTo>
                  <a:pt x="218" y="200"/>
                  <a:pt x="222" y="177"/>
                  <a:pt x="222" y="172"/>
                </a:cubicBezTo>
                <a:cubicBezTo>
                  <a:pt x="222" y="172"/>
                  <a:pt x="222" y="172"/>
                  <a:pt x="222" y="172"/>
                </a:cubicBezTo>
                <a:cubicBezTo>
                  <a:pt x="222" y="38"/>
                  <a:pt x="222" y="38"/>
                  <a:pt x="222" y="38"/>
                </a:cubicBezTo>
                <a:lnTo>
                  <a:pt x="219" y="35"/>
                </a:lnTo>
                <a:close/>
                <a:moveTo>
                  <a:pt x="215" y="171"/>
                </a:moveTo>
                <a:cubicBezTo>
                  <a:pt x="215" y="171"/>
                  <a:pt x="215" y="171"/>
                  <a:pt x="215" y="171"/>
                </a:cubicBezTo>
                <a:cubicBezTo>
                  <a:pt x="214" y="175"/>
                  <a:pt x="211" y="198"/>
                  <a:pt x="198" y="222"/>
                </a:cubicBezTo>
                <a:cubicBezTo>
                  <a:pt x="179" y="255"/>
                  <a:pt x="150" y="275"/>
                  <a:pt x="111" y="280"/>
                </a:cubicBezTo>
                <a:cubicBezTo>
                  <a:pt x="111" y="280"/>
                  <a:pt x="111" y="280"/>
                  <a:pt x="111" y="280"/>
                </a:cubicBezTo>
                <a:cubicBezTo>
                  <a:pt x="111" y="280"/>
                  <a:pt x="111" y="280"/>
                  <a:pt x="111" y="280"/>
                </a:cubicBezTo>
                <a:cubicBezTo>
                  <a:pt x="72" y="275"/>
                  <a:pt x="43" y="255"/>
                  <a:pt x="24" y="222"/>
                </a:cubicBezTo>
                <a:cubicBezTo>
                  <a:pt x="11" y="198"/>
                  <a:pt x="7" y="175"/>
                  <a:pt x="7" y="171"/>
                </a:cubicBezTo>
                <a:cubicBezTo>
                  <a:pt x="7" y="171"/>
                  <a:pt x="7" y="171"/>
                  <a:pt x="7" y="171"/>
                </a:cubicBezTo>
                <a:cubicBezTo>
                  <a:pt x="7" y="41"/>
                  <a:pt x="7" y="41"/>
                  <a:pt x="7" y="41"/>
                </a:cubicBezTo>
                <a:cubicBezTo>
                  <a:pt x="8" y="40"/>
                  <a:pt x="8" y="40"/>
                  <a:pt x="8" y="40"/>
                </a:cubicBezTo>
                <a:cubicBezTo>
                  <a:pt x="8" y="40"/>
                  <a:pt x="39" y="7"/>
                  <a:pt x="111" y="7"/>
                </a:cubicBezTo>
                <a:cubicBezTo>
                  <a:pt x="181" y="7"/>
                  <a:pt x="214" y="40"/>
                  <a:pt x="214" y="40"/>
                </a:cubicBezTo>
                <a:cubicBezTo>
                  <a:pt x="215" y="41"/>
                  <a:pt x="215" y="41"/>
                  <a:pt x="215" y="41"/>
                </a:cubicBezTo>
                <a:lnTo>
                  <a:pt x="215" y="171"/>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TextBox 24"/>
          <p:cNvSpPr txBox="1"/>
          <p:nvPr/>
        </p:nvSpPr>
        <p:spPr>
          <a:xfrm>
            <a:off x="9682334" y="3005947"/>
            <a:ext cx="1759347" cy="672881"/>
          </a:xfrm>
          <a:prstGeom prst="rect">
            <a:avLst/>
          </a:prstGeom>
          <a:noFill/>
        </p:spPr>
        <p:txBody>
          <a:bodyPr wrap="square" lIns="182880" tIns="146304" rIns="182880" bIns="146304" rtlCol="0">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a:ea typeface="Segoe UI" pitchFamily="34" charset="0"/>
                <a:cs typeface="Segoe UI" pitchFamily="34" charset="0"/>
              </a:rPr>
              <a:t>Modern </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chemeClr val="bg1"/>
                    </a:gs>
                    <a:gs pos="100000">
                      <a:schemeClr val="bg1"/>
                    </a:gs>
                  </a:gsLst>
                  <a:lin ang="5400000" scaled="1"/>
                </a:gradFill>
                <a:effectLst/>
                <a:uLnTx/>
                <a:uFillTx/>
                <a:latin typeface="Segoe UI"/>
                <a:ea typeface="Segoe UI" pitchFamily="34" charset="0"/>
                <a:cs typeface="Segoe UI" pitchFamily="34" charset="0"/>
              </a:rPr>
              <a:t>management</a:t>
            </a:r>
          </a:p>
        </p:txBody>
      </p:sp>
    </p:spTree>
    <p:extLst>
      <p:ext uri="{BB962C8B-B14F-4D97-AF65-F5344CB8AC3E}">
        <p14:creationId xmlns:p14="http://schemas.microsoft.com/office/powerpoint/2010/main" val="170932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works … and what doesn’t?</a:t>
            </a:r>
          </a:p>
        </p:txBody>
      </p:sp>
      <p:sp>
        <p:nvSpPr>
          <p:cNvPr id="6" name="Text Placeholder 5"/>
          <p:cNvSpPr>
            <a:spLocks noGrp="1"/>
          </p:cNvSpPr>
          <p:nvPr>
            <p:ph type="body" sz="quarter" idx="10"/>
          </p:nvPr>
        </p:nvSpPr>
        <p:spPr>
          <a:xfrm>
            <a:off x="274638" y="1212850"/>
            <a:ext cx="11887200" cy="4678204"/>
          </a:xfrm>
        </p:spPr>
        <p:txBody>
          <a:bodyPr/>
          <a:lstStyle/>
          <a:p>
            <a:r>
              <a:rPr lang="en-US" dirty="0"/>
              <a:t>This is a alpha version</a:t>
            </a:r>
          </a:p>
          <a:p>
            <a:pPr lvl="1"/>
            <a:r>
              <a:rPr lang="en-US" dirty="0"/>
              <a:t>THERE WILL BE GAPS!</a:t>
            </a:r>
          </a:p>
          <a:p>
            <a:r>
              <a:rPr lang="en-US" dirty="0"/>
              <a:t>Many of your favorite PowerShell tools Work Well In Testing</a:t>
            </a:r>
          </a:p>
          <a:p>
            <a:pPr lvl="1"/>
            <a:r>
              <a:rPr lang="en-US" dirty="0"/>
              <a:t>Shell, scripting, automation, </a:t>
            </a:r>
            <a:r>
              <a:rPr lang="en-US" dirty="0" err="1"/>
              <a:t>linux</a:t>
            </a:r>
            <a:r>
              <a:rPr lang="en-US" dirty="0"/>
              <a:t> utilities, modules: AWS, Azure…</a:t>
            </a:r>
          </a:p>
          <a:p>
            <a:r>
              <a:rPr lang="en-US" dirty="0"/>
              <a:t>Known issues</a:t>
            </a:r>
          </a:p>
          <a:p>
            <a:pPr lvl="1"/>
            <a:r>
              <a:rPr lang="en-US" dirty="0" err="1"/>
              <a:t>Sudo</a:t>
            </a:r>
            <a:r>
              <a:rPr lang="en-US" dirty="0"/>
              <a:t>, exec, redirection issues, job control, remoting support, missing commands</a:t>
            </a:r>
          </a:p>
          <a:p>
            <a:r>
              <a:rPr lang="en-US" dirty="0"/>
              <a:t>We’re working hard to close gaps</a:t>
            </a:r>
          </a:p>
          <a:p>
            <a:pPr lvl="1"/>
            <a:r>
              <a:rPr lang="en-US" dirty="0"/>
              <a:t>MANY scenarios are untested …</a:t>
            </a:r>
          </a:p>
        </p:txBody>
      </p:sp>
      <p:sp>
        <p:nvSpPr>
          <p:cNvPr id="4" name="Freeform 5"/>
          <p:cNvSpPr>
            <a:spLocks noEditPoints="1"/>
          </p:cNvSpPr>
          <p:nvPr/>
        </p:nvSpPr>
        <p:spPr bwMode="auto">
          <a:xfrm>
            <a:off x="9947275" y="4525962"/>
            <a:ext cx="828675" cy="82708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 name="Freeform 6"/>
          <p:cNvSpPr>
            <a:spLocks noEditPoints="1"/>
          </p:cNvSpPr>
          <p:nvPr/>
        </p:nvSpPr>
        <p:spPr bwMode="auto">
          <a:xfrm>
            <a:off x="9153525" y="5119687"/>
            <a:ext cx="1135063" cy="113665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7" name="Freeform 7"/>
          <p:cNvSpPr>
            <a:spLocks noEditPoints="1"/>
          </p:cNvSpPr>
          <p:nvPr/>
        </p:nvSpPr>
        <p:spPr bwMode="auto">
          <a:xfrm>
            <a:off x="10506075" y="4792662"/>
            <a:ext cx="1655763" cy="165893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86787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Community</a:t>
            </a:r>
          </a:p>
        </p:txBody>
      </p:sp>
      <p:sp>
        <p:nvSpPr>
          <p:cNvPr id="6" name="Text Placeholder 5"/>
          <p:cNvSpPr>
            <a:spLocks noGrp="1"/>
          </p:cNvSpPr>
          <p:nvPr>
            <p:ph type="body" sz="quarter" idx="10"/>
          </p:nvPr>
        </p:nvSpPr>
        <p:spPr>
          <a:xfrm>
            <a:off x="274638" y="1212850"/>
            <a:ext cx="7315199" cy="4462760"/>
          </a:xfrm>
        </p:spPr>
        <p:txBody>
          <a:bodyPr/>
          <a:lstStyle/>
          <a:p>
            <a:r>
              <a:rPr lang="en-US" dirty="0"/>
              <a:t>More info</a:t>
            </a:r>
          </a:p>
          <a:p>
            <a:pPr lvl="1"/>
            <a:r>
              <a:rPr lang="en-US" dirty="0">
                <a:hlinkClick r:id="rId3"/>
              </a:rPr>
              <a:t>https://blogs.msdn.microsoft.com/powershell/</a:t>
            </a:r>
            <a:r>
              <a:rPr lang="en-US" dirty="0"/>
              <a:t> </a:t>
            </a:r>
          </a:p>
          <a:p>
            <a:r>
              <a:rPr lang="en-US" dirty="0"/>
              <a:t>Open Source</a:t>
            </a:r>
          </a:p>
          <a:p>
            <a:pPr lvl="1"/>
            <a:r>
              <a:rPr lang="en-US" dirty="0">
                <a:hlinkClick r:id="rId4"/>
              </a:rPr>
              <a:t>https://github.com/PowerShell/PowerShell</a:t>
            </a:r>
            <a:r>
              <a:rPr lang="en-US" dirty="0"/>
              <a:t> </a:t>
            </a:r>
          </a:p>
          <a:p>
            <a:r>
              <a:rPr lang="en-US" dirty="0"/>
              <a:t>We need your help!</a:t>
            </a:r>
          </a:p>
          <a:p>
            <a:pPr lvl="1"/>
            <a:r>
              <a:rPr lang="en-US" dirty="0"/>
              <a:t>RFCs, issues and contributions</a:t>
            </a:r>
          </a:p>
          <a:p>
            <a:pPr lvl="1"/>
            <a:r>
              <a:rPr lang="en-US" dirty="0"/>
              <a:t>Also, we are working with Chef, AWS, VMWare, Google…</a:t>
            </a:r>
          </a:p>
          <a:p>
            <a:r>
              <a:rPr lang="en-US" dirty="0"/>
              <a:t>GitHub</a:t>
            </a:r>
          </a:p>
          <a:p>
            <a:pPr lvl="1"/>
            <a:r>
              <a:rPr lang="en-US" dirty="0">
                <a:hlinkClick r:id="rId4"/>
              </a:rPr>
              <a:t>https://github.com/PowerShell/PowerShell</a:t>
            </a:r>
            <a:r>
              <a:rPr lang="en-US" dirty="0"/>
              <a:t> </a:t>
            </a:r>
          </a:p>
        </p:txBody>
      </p:sp>
      <p:grpSp>
        <p:nvGrpSpPr>
          <p:cNvPr id="10" name="Group 9"/>
          <p:cNvGrpSpPr/>
          <p:nvPr/>
        </p:nvGrpSpPr>
        <p:grpSpPr>
          <a:xfrm>
            <a:off x="7742237" y="2506662"/>
            <a:ext cx="3969061" cy="3906365"/>
            <a:chOff x="3773176" y="1038697"/>
            <a:chExt cx="4890122" cy="4917131"/>
          </a:xfrm>
        </p:grpSpPr>
        <p:pic>
          <p:nvPicPr>
            <p:cNvPr id="11" name="Picture 10"/>
            <p:cNvPicPr>
              <a:picLocks noChangeAspect="1"/>
            </p:cNvPicPr>
            <p:nvPr/>
          </p:nvPicPr>
          <p:blipFill>
            <a:blip r:embed="rId5"/>
            <a:stretch>
              <a:fillRect/>
            </a:stretch>
          </p:blipFill>
          <p:spPr>
            <a:xfrm>
              <a:off x="3773176" y="1038697"/>
              <a:ext cx="4890122" cy="2816220"/>
            </a:xfrm>
            <a:prstGeom prst="rect">
              <a:avLst/>
            </a:prstGeom>
          </p:spPr>
        </p:pic>
        <p:pic>
          <p:nvPicPr>
            <p:cNvPr id="12" name="Picture 11"/>
            <p:cNvPicPr>
              <a:picLocks noChangeAspect="1"/>
            </p:cNvPicPr>
            <p:nvPr/>
          </p:nvPicPr>
          <p:blipFill>
            <a:blip r:embed="rId6"/>
            <a:stretch>
              <a:fillRect/>
            </a:stretch>
          </p:blipFill>
          <p:spPr>
            <a:xfrm>
              <a:off x="4613026" y="3874821"/>
              <a:ext cx="548617" cy="2071503"/>
            </a:xfrm>
            <a:prstGeom prst="rect">
              <a:avLst/>
            </a:prstGeom>
          </p:spPr>
        </p:pic>
        <p:pic>
          <p:nvPicPr>
            <p:cNvPr id="13" name="Picture 12"/>
            <p:cNvPicPr>
              <a:picLocks noChangeAspect="1"/>
            </p:cNvPicPr>
            <p:nvPr/>
          </p:nvPicPr>
          <p:blipFill>
            <a:blip r:embed="rId7"/>
            <a:stretch>
              <a:fillRect/>
            </a:stretch>
          </p:blipFill>
          <p:spPr>
            <a:xfrm>
              <a:off x="6017255" y="3874821"/>
              <a:ext cx="534582" cy="2071504"/>
            </a:xfrm>
            <a:prstGeom prst="rect">
              <a:avLst/>
            </a:prstGeom>
          </p:spPr>
        </p:pic>
        <p:pic>
          <p:nvPicPr>
            <p:cNvPr id="14" name="Picture 13"/>
            <p:cNvPicPr>
              <a:picLocks noChangeAspect="1"/>
            </p:cNvPicPr>
            <p:nvPr/>
          </p:nvPicPr>
          <p:blipFill>
            <a:blip r:embed="rId8"/>
            <a:stretch>
              <a:fillRect/>
            </a:stretch>
          </p:blipFill>
          <p:spPr>
            <a:xfrm>
              <a:off x="7423271" y="3874822"/>
              <a:ext cx="544116" cy="2081006"/>
            </a:xfrm>
            <a:prstGeom prst="rect">
              <a:avLst/>
            </a:prstGeom>
          </p:spPr>
        </p:pic>
      </p:grpSp>
    </p:spTree>
    <p:extLst>
      <p:ext uri="{BB962C8B-B14F-4D97-AF65-F5344CB8AC3E}">
        <p14:creationId xmlns:p14="http://schemas.microsoft.com/office/powerpoint/2010/main" val="202305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Microsoft OSS</a:t>
            </a:r>
          </a:p>
        </p:txBody>
      </p:sp>
    </p:spTree>
    <p:extLst>
      <p:ext uri="{BB962C8B-B14F-4D97-AF65-F5344CB8AC3E}">
        <p14:creationId xmlns:p14="http://schemas.microsoft.com/office/powerpoint/2010/main" val="12297394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Microsoft Works with Open Source</a:t>
            </a:r>
          </a:p>
        </p:txBody>
      </p:sp>
      <p:sp>
        <p:nvSpPr>
          <p:cNvPr id="9" name="Freeform: Shape 8"/>
          <p:cNvSpPr/>
          <p:nvPr/>
        </p:nvSpPr>
        <p:spPr>
          <a:xfrm>
            <a:off x="274638" y="1312068"/>
            <a:ext cx="3714749" cy="2228849"/>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a:t>Use open source in Microsoft products</a:t>
            </a:r>
            <a:endParaRPr lang="en-US" sz="3300" kern="1200"/>
          </a:p>
        </p:txBody>
      </p:sp>
      <p:sp>
        <p:nvSpPr>
          <p:cNvPr id="10" name="Freeform: Shape 9"/>
          <p:cNvSpPr/>
          <p:nvPr/>
        </p:nvSpPr>
        <p:spPr>
          <a:xfrm>
            <a:off x="4360863" y="1312068"/>
            <a:ext cx="3714749" cy="2228849"/>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dirty="0"/>
              <a:t>Ensure we have Microsoft      “value add”</a:t>
            </a:r>
            <a:endParaRPr lang="en-US" sz="3300" kern="1200" dirty="0"/>
          </a:p>
        </p:txBody>
      </p:sp>
      <p:sp>
        <p:nvSpPr>
          <p:cNvPr id="11" name="Freeform: Shape 10"/>
          <p:cNvSpPr/>
          <p:nvPr/>
        </p:nvSpPr>
        <p:spPr>
          <a:xfrm>
            <a:off x="8447087" y="1312068"/>
            <a:ext cx="3714749" cy="2228849"/>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dirty="0"/>
              <a:t>Contribute code as open source to the community</a:t>
            </a:r>
            <a:endParaRPr lang="en-US" sz="3300" kern="1200" dirty="0"/>
          </a:p>
        </p:txBody>
      </p:sp>
      <p:sp>
        <p:nvSpPr>
          <p:cNvPr id="12" name="Freeform: Shape 11"/>
          <p:cNvSpPr/>
          <p:nvPr/>
        </p:nvSpPr>
        <p:spPr>
          <a:xfrm>
            <a:off x="274638" y="3912393"/>
            <a:ext cx="3714749" cy="2228849"/>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dirty="0"/>
              <a:t>Engage constructively with the community</a:t>
            </a:r>
            <a:endParaRPr lang="en-US" sz="3300" kern="1200" dirty="0"/>
          </a:p>
        </p:txBody>
      </p:sp>
      <p:sp>
        <p:nvSpPr>
          <p:cNvPr id="13" name="Freeform: Shape 12"/>
          <p:cNvSpPr/>
          <p:nvPr/>
        </p:nvSpPr>
        <p:spPr>
          <a:xfrm>
            <a:off x="4360863" y="3912393"/>
            <a:ext cx="3714749" cy="2228849"/>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a:t>Operating systems:  Linux is a 1</a:t>
            </a:r>
            <a:r>
              <a:rPr lang="en-US" sz="3300" kern="1200" baseline="30000"/>
              <a:t>st</a:t>
            </a:r>
            <a:r>
              <a:rPr lang="en-US" sz="3300" kern="1200" baseline="0"/>
              <a:t> class citizen</a:t>
            </a:r>
            <a:endParaRPr lang="en-US" sz="3300" kern="1200"/>
          </a:p>
        </p:txBody>
      </p:sp>
      <p:sp>
        <p:nvSpPr>
          <p:cNvPr id="14" name="Freeform: Shape 13"/>
          <p:cNvSpPr/>
          <p:nvPr/>
        </p:nvSpPr>
        <p:spPr>
          <a:xfrm>
            <a:off x="8447087" y="3912393"/>
            <a:ext cx="3714749" cy="2228849"/>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dirty="0"/>
              <a:t>Field sellers, support, and services ramp up</a:t>
            </a:r>
            <a:endParaRPr lang="en-US" sz="3300" kern="1200" dirty="0"/>
          </a:p>
        </p:txBody>
      </p:sp>
      <p:sp>
        <p:nvSpPr>
          <p:cNvPr id="15" name="Rectangle 14"/>
          <p:cNvSpPr/>
          <p:nvPr/>
        </p:nvSpPr>
        <p:spPr bwMode="auto">
          <a:xfrm>
            <a:off x="143588" y="1222555"/>
            <a:ext cx="3886200" cy="2436813"/>
          </a:xfrm>
          <a:prstGeom prst="rect">
            <a:avLst/>
          </a:prstGeom>
          <a:solidFill>
            <a:srgbClr val="F8F8F8">
              <a:alpha val="8470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Rectangle 15"/>
          <p:cNvSpPr/>
          <p:nvPr/>
        </p:nvSpPr>
        <p:spPr bwMode="auto">
          <a:xfrm>
            <a:off x="4220288" y="1217791"/>
            <a:ext cx="3886200" cy="2436813"/>
          </a:xfrm>
          <a:prstGeom prst="rect">
            <a:avLst/>
          </a:prstGeom>
          <a:solidFill>
            <a:srgbClr val="F8F8F8">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7" name="Rectangle 16"/>
          <p:cNvSpPr/>
          <p:nvPr/>
        </p:nvSpPr>
        <p:spPr bwMode="auto">
          <a:xfrm>
            <a:off x="8296988" y="1217790"/>
            <a:ext cx="3886200" cy="2436813"/>
          </a:xfrm>
          <a:prstGeom prst="rect">
            <a:avLst/>
          </a:prstGeom>
          <a:solidFill>
            <a:srgbClr val="F8F8F8">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8" name="Rectangle 17"/>
          <p:cNvSpPr/>
          <p:nvPr/>
        </p:nvSpPr>
        <p:spPr bwMode="auto">
          <a:xfrm>
            <a:off x="143588" y="3818116"/>
            <a:ext cx="3886200" cy="2436813"/>
          </a:xfrm>
          <a:prstGeom prst="rect">
            <a:avLst/>
          </a:prstGeom>
          <a:solidFill>
            <a:srgbClr val="F8F8F8">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9" name="Rectangle 18"/>
          <p:cNvSpPr/>
          <p:nvPr/>
        </p:nvSpPr>
        <p:spPr bwMode="auto">
          <a:xfrm>
            <a:off x="4278509" y="3832661"/>
            <a:ext cx="3886200" cy="2436813"/>
          </a:xfrm>
          <a:prstGeom prst="rect">
            <a:avLst/>
          </a:prstGeom>
          <a:solidFill>
            <a:srgbClr val="F8F8F8">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124233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5"/>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7"/>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74639" y="3895634"/>
            <a:ext cx="7906654" cy="15278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50" name="Group 49"/>
          <p:cNvGrpSpPr/>
          <p:nvPr/>
        </p:nvGrpSpPr>
        <p:grpSpPr>
          <a:xfrm>
            <a:off x="8181294" y="3967162"/>
            <a:ext cx="3794760" cy="1362456"/>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8600" tIns="146304" rIns="182880" bIns="146304" numCol="1" rtlCol="0" anchor="ctr"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Azure IaaS has run</a:t>
              </a:r>
            </a:p>
            <a:p>
              <a:pPr marL="0" marR="0" lvl="0" indent="0" algn="l" defTabSz="932398" rtl="0" eaLnBrk="1" fontAlgn="base" latinLnBrk="0" hangingPunct="1">
                <a:lnSpc>
                  <a:spcPct val="95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Linux VMs since</a:t>
              </a:r>
            </a:p>
            <a:p>
              <a:pPr marL="0" marR="0" lvl="0" indent="0" algn="l" defTabSz="932398" rtl="0" eaLnBrk="1" fontAlgn="base" latinLnBrk="0" hangingPunct="1">
                <a:lnSpc>
                  <a:spcPct val="95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grpSp>
        <p:nvGrpSpPr>
          <p:cNvPr id="46" name="Group 45"/>
          <p:cNvGrpSpPr/>
          <p:nvPr/>
        </p:nvGrpSpPr>
        <p:grpSpPr>
          <a:xfrm>
            <a:off x="8181294" y="1882910"/>
            <a:ext cx="3794760" cy="1359191"/>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8600" tIns="91440" rIns="182880" bIns="146304" numCol="1" rtlCol="0" anchor="t"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Many enterprises </a:t>
              </a:r>
              <a:b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and service providers</a:t>
              </a:r>
            </a:p>
            <a:p>
              <a:pPr marL="0" marR="0" lvl="0" indent="0" algn="l" defTabSz="932398" rtl="0" eaLnBrk="1" fontAlgn="base" latinLnBrk="0" hangingPunct="1">
                <a:lnSpc>
                  <a:spcPct val="95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run Linux as a guest </a:t>
              </a:r>
              <a:b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182880" bIns="146304" numCol="1" rtlCol="0" anchor="t"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2" name="Title 1"/>
          <p:cNvSpPr>
            <a:spLocks noGrp="1"/>
          </p:cNvSpPr>
          <p:nvPr>
            <p:ph type="title"/>
          </p:nvPr>
        </p:nvSpPr>
        <p:spPr>
          <a:xfrm>
            <a:off x="274639" y="295275"/>
            <a:ext cx="11978572" cy="917575"/>
          </a:xfrm>
        </p:spPr>
        <p:txBody>
          <a:bodyPr/>
          <a:lstStyle/>
          <a:p>
            <a:r>
              <a:rPr lang="en-US" spc="-140" dirty="0"/>
              <a:t>Microsoft is committed to Linux and open source</a:t>
            </a:r>
          </a:p>
        </p:txBody>
      </p:sp>
      <p:sp>
        <p:nvSpPr>
          <p:cNvPr id="10" name="Pentagon 9"/>
          <p:cNvSpPr/>
          <p:nvPr/>
        </p:nvSpPr>
        <p:spPr bwMode="auto">
          <a:xfrm>
            <a:off x="493711" y="5732060"/>
            <a:ext cx="1864043" cy="787868"/>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Light"/>
              </a:rPr>
              <a:t>Today</a:t>
            </a:r>
            <a:endParaRPr kumimoji="0" lang="en-US" sz="4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Light"/>
              <a:ea typeface="+mn-ea"/>
              <a:cs typeface="+mn-cs"/>
            </a:endParaRPr>
          </a:p>
        </p:txBody>
      </p:sp>
      <p:sp>
        <p:nvSpPr>
          <p:cNvPr id="11" name="Rectangle 10"/>
          <p:cNvSpPr/>
          <p:nvPr/>
        </p:nvSpPr>
        <p:spPr>
          <a:xfrm>
            <a:off x="471714" y="1224108"/>
            <a:ext cx="7084760"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18000">
                      <a:srgbClr val="505050"/>
                    </a:gs>
                    <a:gs pos="46000">
                      <a:srgbClr val="505050"/>
                    </a:gs>
                  </a:gsLst>
                  <a:lin ang="5400000" scaled="0"/>
                </a:gradFill>
                <a:effectLst/>
                <a:uLnTx/>
                <a:uFillTx/>
                <a:latin typeface="Segoe UI Light"/>
                <a:ea typeface="+mn-ea"/>
                <a:cs typeface="+mn-cs"/>
              </a:rPr>
              <a:t>Linux is a real business for Microsoft</a:t>
            </a:r>
          </a:p>
        </p:txBody>
      </p:sp>
      <p:grpSp>
        <p:nvGrpSpPr>
          <p:cNvPr id="19" name="Group 18"/>
          <p:cNvGrpSpPr/>
          <p:nvPr/>
        </p:nvGrpSpPr>
        <p:grpSpPr>
          <a:xfrm>
            <a:off x="3472310" y="2591986"/>
            <a:ext cx="654767" cy="599083"/>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7" name="Rectangle 46"/>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53" name="Group 52"/>
          <p:cNvGrpSpPr/>
          <p:nvPr/>
        </p:nvGrpSpPr>
        <p:grpSpPr>
          <a:xfrm>
            <a:off x="4320834" y="3967162"/>
            <a:ext cx="3794760" cy="1362456"/>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8600" tIns="146304" rIns="182880" bIns="146304" numCol="1" rtlCol="0" anchor="ctr"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sp>
        <p:nvSpPr>
          <p:cNvPr id="54" name="Rectangle 53"/>
          <p:cNvSpPr/>
          <p:nvPr/>
        </p:nvSpPr>
        <p:spPr>
          <a:xfrm>
            <a:off x="457200" y="3309070"/>
            <a:ext cx="9619365"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18000">
                      <a:srgbClr val="505050"/>
                    </a:gs>
                    <a:gs pos="46000">
                      <a:srgbClr val="505050"/>
                    </a:gs>
                  </a:gsLst>
                  <a:lin ang="5400000" scaled="0"/>
                </a:gradFill>
                <a:effectLst/>
                <a:uLnTx/>
                <a:uFillTx/>
                <a:latin typeface="Segoe UI Light"/>
                <a:ea typeface="+mn-ea"/>
                <a:cs typeface="+mn-cs"/>
              </a:rPr>
              <a:t>… and we’re been in a long open source journey!</a:t>
            </a:r>
          </a:p>
        </p:txBody>
      </p:sp>
      <p:sp>
        <p:nvSpPr>
          <p:cNvPr id="56" name="Rectangle 55"/>
          <p:cNvSpPr/>
          <p:nvPr/>
        </p:nvSpPr>
        <p:spPr>
          <a:xfrm>
            <a:off x="2567834" y="5572874"/>
            <a:ext cx="8130914"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18000">
                      <a:srgbClr val="505050"/>
                    </a:gs>
                    <a:gs pos="46000">
                      <a:srgbClr val="505050"/>
                    </a:gs>
                  </a:gsLst>
                  <a:lin ang="5400000" scaled="0"/>
                </a:gradFill>
                <a:effectLst/>
                <a:uLnTx/>
                <a:uFillTx/>
                <a:latin typeface="Segoe UI Light"/>
                <a:ea typeface="+mn-ea"/>
                <a:cs typeface="+mn-cs"/>
              </a:rPr>
              <a:t>Linux and open source are a fundamental part of how we do business</a:t>
            </a:r>
          </a:p>
        </p:txBody>
      </p:sp>
      <p:sp>
        <p:nvSpPr>
          <p:cNvPr id="60" name="Rectangle 59"/>
          <p:cNvSpPr/>
          <p:nvPr/>
        </p:nvSpPr>
        <p:spPr bwMode="auto">
          <a:xfrm>
            <a:off x="251002" y="1820543"/>
            <a:ext cx="4066531" cy="15278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61" name="Rectangle 60"/>
          <p:cNvSpPr/>
          <p:nvPr/>
        </p:nvSpPr>
        <p:spPr bwMode="auto">
          <a:xfrm>
            <a:off x="274639" y="1819962"/>
            <a:ext cx="7906654" cy="15278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45" name="Group 44"/>
          <p:cNvGrpSpPr/>
          <p:nvPr/>
        </p:nvGrpSpPr>
        <p:grpSpPr>
          <a:xfrm>
            <a:off x="4320834" y="1882910"/>
            <a:ext cx="3794760" cy="1359191"/>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8600" tIns="91440" rIns="182880" bIns="146304" numCol="1" rtlCol="0" anchor="t"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System Center </a:t>
              </a:r>
              <a:b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manages hundreds </a:t>
              </a:r>
              <a:b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of thousands of </a:t>
              </a:r>
              <a:b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182880" bIns="146304" numCol="1" rtlCol="0" anchor="t"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Rectangle 65"/>
          <p:cNvSpPr/>
          <p:nvPr/>
        </p:nvSpPr>
        <p:spPr bwMode="auto">
          <a:xfrm>
            <a:off x="-9651" y="3855281"/>
            <a:ext cx="4327184" cy="156398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69" name="Group 68"/>
          <p:cNvGrpSpPr/>
          <p:nvPr/>
        </p:nvGrpSpPr>
        <p:grpSpPr>
          <a:xfrm>
            <a:off x="460375" y="3967162"/>
            <a:ext cx="3794760" cy="1362456"/>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8600" tIns="146304" rIns="182880" bIns="146304" numCol="1" rtlCol="0" anchor="ctr"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System Center has managed Linux and</a:t>
              </a:r>
            </a:p>
            <a:p>
              <a:pPr marL="0" marR="0" lvl="0" indent="0" algn="l" defTabSz="932398" rtl="0" eaLnBrk="1" fontAlgn="base" latinLnBrk="0" hangingPunct="1">
                <a:lnSpc>
                  <a:spcPct val="95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sp>
        <p:nvSpPr>
          <p:cNvPr id="67" name="Rectangle 66"/>
          <p:cNvSpPr/>
          <p:nvPr/>
        </p:nvSpPr>
        <p:spPr bwMode="auto">
          <a:xfrm>
            <a:off x="-16124" y="3851018"/>
            <a:ext cx="470023" cy="15278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0" name="Rectangle 69"/>
          <p:cNvSpPr/>
          <p:nvPr/>
        </p:nvSpPr>
        <p:spPr bwMode="auto">
          <a:xfrm>
            <a:off x="8912" y="5326353"/>
            <a:ext cx="470023" cy="15278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89" name="Group 88"/>
          <p:cNvGrpSpPr/>
          <p:nvPr/>
        </p:nvGrpSpPr>
        <p:grpSpPr>
          <a:xfrm>
            <a:off x="460375" y="1882909"/>
            <a:ext cx="3794760" cy="1359191"/>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8600" tIns="91440" rIns="182880" bIns="146304" numCol="1" rtlCol="0" anchor="ctr"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25% of IaaS VMs </a:t>
                </a:r>
                <a:b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182880" bIns="146304" numCol="1" rtlCol="0" anchor="t" anchorCtr="0" compatLnSpc="1">
                <a:prstTxWarp prst="textNoShape">
                  <a:avLst/>
                </a:prstTxWarp>
              </a:bodyPr>
              <a:lstStyle/>
              <a:p>
                <a:pPr marL="0" marR="0" lvl="0" indent="0" algn="l" defTabSz="932398" rtl="0" eaLnBrk="1" fontAlgn="base" latinLnBrk="0" hangingPunct="1">
                  <a:lnSpc>
                    <a:spcPct val="95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9144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59" name="Rectangle 58"/>
          <p:cNvSpPr/>
          <p:nvPr/>
        </p:nvSpPr>
        <p:spPr bwMode="auto">
          <a:xfrm>
            <a:off x="-9651" y="1781175"/>
            <a:ext cx="470023" cy="152789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cxnSp>
        <p:nvCxnSpPr>
          <p:cNvPr id="15" name="Straight Connector 14"/>
          <p:cNvCxnSpPr/>
          <p:nvPr/>
        </p:nvCxnSpPr>
        <p:spPr>
          <a:xfrm flipV="1">
            <a:off x="596931" y="2314527"/>
            <a:ext cx="619312" cy="15831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rot="21299690">
            <a:off x="557846" y="1882797"/>
            <a:ext cx="775039" cy="4074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gradFill>
                  <a:gsLst>
                    <a:gs pos="16814">
                      <a:srgbClr val="FFFFFF"/>
                    </a:gs>
                    <a:gs pos="46000">
                      <a:srgbClr val="FFFFFF"/>
                    </a:gs>
                  </a:gsLst>
                  <a:lin ang="5400000" scaled="0"/>
                </a:gradFill>
                <a:effectLst/>
                <a:uLnTx/>
                <a:uFillTx/>
                <a:latin typeface="Bradley Hand ITC" panose="03070402050302030203" pitchFamily="66" charset="0"/>
              </a:rPr>
              <a:t>30%</a:t>
            </a:r>
          </a:p>
        </p:txBody>
      </p:sp>
    </p:spTree>
    <p:extLst>
      <p:ext uri="{BB962C8B-B14F-4D97-AF65-F5344CB8AC3E}">
        <p14:creationId xmlns:p14="http://schemas.microsoft.com/office/powerpoint/2010/main" val="2699488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750" fill="hold"/>
                                        <p:tgtEl>
                                          <p:spTgt spid="45"/>
                                        </p:tgtEl>
                                        <p:attrNameLst>
                                          <p:attrName>ppt_x</p:attrName>
                                        </p:attrNameLst>
                                      </p:cBhvr>
                                      <p:tavLst>
                                        <p:tav tm="0">
                                          <p:val>
                                            <p:strVal val="0-#ppt_w/2"/>
                                          </p:val>
                                        </p:tav>
                                        <p:tav tm="100000">
                                          <p:val>
                                            <p:strVal val="#ppt_x"/>
                                          </p:val>
                                        </p:tav>
                                      </p:tavLst>
                                    </p:anim>
                                    <p:anim calcmode="lin" valueType="num">
                                      <p:cBhvr additive="base">
                                        <p:cTn id="25"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decel="100000" fill="hold" nodeType="click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850" fill="hold"/>
                                        <p:tgtEl>
                                          <p:spTgt spid="46"/>
                                        </p:tgtEl>
                                        <p:attrNameLst>
                                          <p:attrName>ppt_x</p:attrName>
                                        </p:attrNameLst>
                                      </p:cBhvr>
                                      <p:tavLst>
                                        <p:tav tm="0">
                                          <p:val>
                                            <p:strVal val="0-#ppt_w/2"/>
                                          </p:val>
                                        </p:tav>
                                        <p:tav tm="100000">
                                          <p:val>
                                            <p:strVal val="#ppt_x"/>
                                          </p:val>
                                        </p:tav>
                                      </p:tavLst>
                                    </p:anim>
                                    <p:anim calcmode="lin" valueType="num">
                                      <p:cBhvr additive="base">
                                        <p:cTn id="31"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 calcmode="lin" valueType="num">
                                      <p:cBhvr additive="base">
                                        <p:cTn id="41" dur="650" fill="hold"/>
                                        <p:tgtEl>
                                          <p:spTgt spid="69"/>
                                        </p:tgtEl>
                                        <p:attrNameLst>
                                          <p:attrName>ppt_x</p:attrName>
                                        </p:attrNameLst>
                                      </p:cBhvr>
                                      <p:tavLst>
                                        <p:tav tm="0">
                                          <p:val>
                                            <p:strVal val="0-#ppt_w/2"/>
                                          </p:val>
                                        </p:tav>
                                        <p:tav tm="100000">
                                          <p:val>
                                            <p:strVal val="#ppt_x"/>
                                          </p:val>
                                        </p:tav>
                                      </p:tavLst>
                                    </p:anim>
                                    <p:anim calcmode="lin" valueType="num">
                                      <p:cBhvr additive="base">
                                        <p:cTn id="42"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750" fill="hold"/>
                                        <p:tgtEl>
                                          <p:spTgt spid="53"/>
                                        </p:tgtEl>
                                        <p:attrNameLst>
                                          <p:attrName>ppt_x</p:attrName>
                                        </p:attrNameLst>
                                      </p:cBhvr>
                                      <p:tavLst>
                                        <p:tav tm="0">
                                          <p:val>
                                            <p:strVal val="0-#ppt_w/2"/>
                                          </p:val>
                                        </p:tav>
                                        <p:tav tm="100000">
                                          <p:val>
                                            <p:strVal val="#ppt_x"/>
                                          </p:val>
                                        </p:tav>
                                      </p:tavLst>
                                    </p:anim>
                                    <p:anim calcmode="lin" valueType="num">
                                      <p:cBhvr additive="base">
                                        <p:cTn id="48"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850" fill="hold"/>
                                        <p:tgtEl>
                                          <p:spTgt spid="50"/>
                                        </p:tgtEl>
                                        <p:attrNameLst>
                                          <p:attrName>ppt_x</p:attrName>
                                        </p:attrNameLst>
                                      </p:cBhvr>
                                      <p:tavLst>
                                        <p:tav tm="0">
                                          <p:val>
                                            <p:strVal val="0-#ppt_w/2"/>
                                          </p:val>
                                        </p:tav>
                                        <p:tav tm="100000">
                                          <p:val>
                                            <p:strVal val="#ppt_x"/>
                                          </p:val>
                                        </p:tav>
                                      </p:tavLst>
                                    </p:anim>
                                    <p:anim calcmode="lin" valueType="num">
                                      <p:cBhvr additive="base">
                                        <p:cTn id="54"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decel="10000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650" fill="hold"/>
                                        <p:tgtEl>
                                          <p:spTgt spid="10"/>
                                        </p:tgtEl>
                                        <p:attrNameLst>
                                          <p:attrName>ppt_x</p:attrName>
                                        </p:attrNameLst>
                                      </p:cBhvr>
                                      <p:tavLst>
                                        <p:tav tm="0">
                                          <p:val>
                                            <p:strVal val="0-#ppt_w/2"/>
                                          </p:val>
                                        </p:tav>
                                        <p:tav tm="100000">
                                          <p:val>
                                            <p:strVal val="#ppt_x"/>
                                          </p:val>
                                        </p:tav>
                                      </p:tavLst>
                                    </p:anim>
                                    <p:anim calcmode="lin" valueType="num">
                                      <p:cBhvr additive="base">
                                        <p:cTn id="60" dur="650" fill="hold"/>
                                        <p:tgtEl>
                                          <p:spTgt spid="10"/>
                                        </p:tgtEl>
                                        <p:attrNameLst>
                                          <p:attrName>ppt_y</p:attrName>
                                        </p:attrNameLst>
                                      </p:cBhvr>
                                      <p:tavLst>
                                        <p:tav tm="0">
                                          <p:val>
                                            <p:strVal val="#ppt_y"/>
                                          </p:val>
                                        </p:tav>
                                        <p:tav tm="100000">
                                          <p:val>
                                            <p:strVal val="#ppt_y"/>
                                          </p:val>
                                        </p:tav>
                                      </p:tavLst>
                                    </p:anim>
                                  </p:childTnLst>
                                </p:cTn>
                              </p:par>
                            </p:childTnLst>
                          </p:cTn>
                        </p:par>
                        <p:par>
                          <p:cTn id="61" fill="hold">
                            <p:stCondLst>
                              <p:cond delay="650"/>
                            </p:stCondLst>
                            <p:childTnLst>
                              <p:par>
                                <p:cTn id="62" presetID="10" presetClass="entr" presetSubtype="0" fill="hold" grpId="0" nodeType="after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999124" y="2328152"/>
            <a:ext cx="10292783" cy="3454976"/>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3990" y="3351393"/>
            <a:ext cx="545259" cy="524230"/>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089" y="3342121"/>
            <a:ext cx="748095" cy="533503"/>
          </a:xfrm>
          <a:prstGeom prst="rect">
            <a:avLst/>
          </a:prstGeom>
        </p:spPr>
      </p:pic>
      <p:grpSp>
        <p:nvGrpSpPr>
          <p:cNvPr id="105" name="Group 104"/>
          <p:cNvGrpSpPr/>
          <p:nvPr/>
        </p:nvGrpSpPr>
        <p:grpSpPr>
          <a:xfrm>
            <a:off x="4628192" y="3306795"/>
            <a:ext cx="496895" cy="568828"/>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25042" y="3380557"/>
            <a:ext cx="1849514" cy="350330"/>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7065" y="1650579"/>
            <a:ext cx="1621676" cy="482641"/>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1393" y="1689753"/>
            <a:ext cx="1467113" cy="396959"/>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32415" y="1564704"/>
            <a:ext cx="331530" cy="54102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64241" y="1577050"/>
            <a:ext cx="447349" cy="523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7120593" y="1702848"/>
            <a:ext cx="1598662" cy="338554"/>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25042" y="6086786"/>
            <a:ext cx="1483699" cy="350330"/>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Infrastructure</a:t>
            </a:r>
          </a:p>
        </p:txBody>
      </p:sp>
      <p:sp>
        <p:nvSpPr>
          <p:cNvPr id="132" name="TextBox 131"/>
          <p:cNvSpPr txBox="1"/>
          <p:nvPr/>
        </p:nvSpPr>
        <p:spPr>
          <a:xfrm>
            <a:off x="325042" y="2620564"/>
            <a:ext cx="1538919" cy="350330"/>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70140" y="2307643"/>
            <a:ext cx="1707419" cy="797297"/>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41743" y="2381840"/>
            <a:ext cx="728948" cy="716310"/>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15738" y="2460000"/>
            <a:ext cx="794592" cy="628219"/>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9159" y="2461966"/>
            <a:ext cx="1012680" cy="633938"/>
          </a:xfrm>
          <a:prstGeom prst="rect">
            <a:avLst/>
          </a:prstGeom>
        </p:spPr>
      </p:pic>
      <p:pic>
        <p:nvPicPr>
          <p:cNvPr id="20" name="Picture 19"/>
          <p:cNvPicPr>
            <a:picLocks noChangeAspect="1"/>
          </p:cNvPicPr>
          <p:nvPr/>
        </p:nvPicPr>
        <p:blipFill>
          <a:blip r:embed="rId15"/>
          <a:stretch>
            <a:fillRect/>
          </a:stretch>
        </p:blipFill>
        <p:spPr>
          <a:xfrm>
            <a:off x="7800296" y="5056399"/>
            <a:ext cx="1065916" cy="520845"/>
          </a:xfrm>
          <a:prstGeom prst="rect">
            <a:avLst/>
          </a:prstGeom>
        </p:spPr>
      </p:pic>
      <p:pic>
        <p:nvPicPr>
          <p:cNvPr id="21" name="Picture 20"/>
          <p:cNvPicPr>
            <a:picLocks noChangeAspect="1"/>
          </p:cNvPicPr>
          <p:nvPr/>
        </p:nvPicPr>
        <p:blipFill>
          <a:blip r:embed="rId16"/>
          <a:stretch>
            <a:fillRect/>
          </a:stretch>
        </p:blipFill>
        <p:spPr>
          <a:xfrm>
            <a:off x="9032999" y="5199833"/>
            <a:ext cx="1004802" cy="308643"/>
          </a:xfrm>
          <a:prstGeom prst="rect">
            <a:avLst/>
          </a:prstGeom>
        </p:spPr>
      </p:pic>
      <p:pic>
        <p:nvPicPr>
          <p:cNvPr id="19" name="Picture 18"/>
          <p:cNvPicPr>
            <a:picLocks noChangeAspect="1"/>
          </p:cNvPicPr>
          <p:nvPr/>
        </p:nvPicPr>
        <p:blipFill>
          <a:blip r:embed="rId17"/>
          <a:stretch>
            <a:fillRect/>
          </a:stretch>
        </p:blipFill>
        <p:spPr>
          <a:xfrm>
            <a:off x="5319891" y="5139583"/>
            <a:ext cx="1356244" cy="354473"/>
          </a:xfrm>
          <a:prstGeom prst="rect">
            <a:avLst/>
          </a:prstGeom>
        </p:spPr>
      </p:pic>
      <p:sp>
        <p:nvSpPr>
          <p:cNvPr id="131" name="TextBox 130"/>
          <p:cNvSpPr txBox="1"/>
          <p:nvPr/>
        </p:nvSpPr>
        <p:spPr>
          <a:xfrm>
            <a:off x="325042" y="5073698"/>
            <a:ext cx="1849514" cy="606488"/>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Databases &amp;</a:t>
            </a:r>
          </a:p>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60364" y="5145537"/>
            <a:ext cx="1093135" cy="364583"/>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21281" y="4380846"/>
            <a:ext cx="784925" cy="219056"/>
          </a:xfrm>
          <a:prstGeom prst="rect">
            <a:avLst/>
          </a:prstGeom>
        </p:spPr>
      </p:pic>
      <p:sp>
        <p:nvSpPr>
          <p:cNvPr id="128" name="TextBox 127"/>
          <p:cNvSpPr txBox="1"/>
          <p:nvPr/>
        </p:nvSpPr>
        <p:spPr>
          <a:xfrm>
            <a:off x="325042" y="4124910"/>
            <a:ext cx="1849514" cy="606488"/>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App Frameworks</a:t>
            </a:r>
          </a:p>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21755" y="4219866"/>
            <a:ext cx="407466" cy="467724"/>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835424" y="4288283"/>
            <a:ext cx="1362162" cy="318804"/>
          </a:xfrm>
          <a:prstGeom prst="rect">
            <a:avLst/>
          </a:prstGeom>
        </p:spPr>
      </p:pic>
      <p:pic>
        <p:nvPicPr>
          <p:cNvPr id="81" name="Picture 80"/>
          <p:cNvPicPr>
            <a:picLocks noChangeAspect="1"/>
          </p:cNvPicPr>
          <p:nvPr/>
        </p:nvPicPr>
        <p:blipFill>
          <a:blip r:embed="rId22"/>
          <a:stretch>
            <a:fillRect/>
          </a:stretch>
        </p:blipFill>
        <p:spPr>
          <a:xfrm>
            <a:off x="7363866" y="4349200"/>
            <a:ext cx="1039679" cy="209167"/>
          </a:xfrm>
          <a:prstGeom prst="rect">
            <a:avLst/>
          </a:prstGeom>
        </p:spPr>
      </p:pic>
      <p:pic>
        <p:nvPicPr>
          <p:cNvPr id="88" name="Picture 87"/>
          <p:cNvPicPr>
            <a:picLocks noChangeAspect="1"/>
          </p:cNvPicPr>
          <p:nvPr/>
        </p:nvPicPr>
        <p:blipFill>
          <a:blip r:embed="rId23"/>
          <a:stretch>
            <a:fillRect/>
          </a:stretch>
        </p:blipFill>
        <p:spPr>
          <a:xfrm>
            <a:off x="10329187" y="5160643"/>
            <a:ext cx="453912" cy="463707"/>
          </a:xfrm>
          <a:prstGeom prst="rect">
            <a:avLst/>
          </a:prstGeom>
        </p:spPr>
      </p:pic>
      <p:pic>
        <p:nvPicPr>
          <p:cNvPr id="90" name="Picture 89"/>
          <p:cNvPicPr>
            <a:picLocks noChangeAspect="1"/>
          </p:cNvPicPr>
          <p:nvPr/>
        </p:nvPicPr>
        <p:blipFill>
          <a:blip r:embed="rId24"/>
          <a:stretch>
            <a:fillRect/>
          </a:stretch>
        </p:blipFill>
        <p:spPr>
          <a:xfrm>
            <a:off x="6972672" y="5198395"/>
            <a:ext cx="625409" cy="286039"/>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967779" y="5176834"/>
            <a:ext cx="977076" cy="400466"/>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811906" y="3304813"/>
            <a:ext cx="968459" cy="484230"/>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309144" y="3249520"/>
            <a:ext cx="609568" cy="609568"/>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8027748" y="3295004"/>
            <a:ext cx="1082366" cy="541182"/>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7006185" y="2460002"/>
            <a:ext cx="580860" cy="618949"/>
          </a:xfrm>
          <a:prstGeom prst="rect">
            <a:avLst/>
          </a:prstGeom>
        </p:spPr>
      </p:pic>
      <p:pic>
        <p:nvPicPr>
          <p:cNvPr id="6" name="Picture 5"/>
          <p:cNvPicPr>
            <a:picLocks noChangeAspect="1"/>
          </p:cNvPicPr>
          <p:nvPr/>
        </p:nvPicPr>
        <p:blipFill>
          <a:blip r:embed="rId30"/>
          <a:stretch>
            <a:fillRect/>
          </a:stretch>
        </p:blipFill>
        <p:spPr>
          <a:xfrm>
            <a:off x="10317065" y="3364619"/>
            <a:ext cx="498688" cy="487223"/>
          </a:xfrm>
          <a:prstGeom prst="rect">
            <a:avLst/>
          </a:prstGeom>
        </p:spPr>
      </p:pic>
      <p:pic>
        <p:nvPicPr>
          <p:cNvPr id="16" name="Picture 15"/>
          <p:cNvPicPr>
            <a:picLocks noChangeAspect="1"/>
          </p:cNvPicPr>
          <p:nvPr/>
        </p:nvPicPr>
        <p:blipFill>
          <a:blip r:embed="rId31"/>
          <a:stretch>
            <a:fillRect/>
          </a:stretch>
        </p:blipFill>
        <p:spPr>
          <a:xfrm>
            <a:off x="11291689" y="3341286"/>
            <a:ext cx="504535" cy="511262"/>
          </a:xfrm>
          <a:prstGeom prst="rect">
            <a:avLst/>
          </a:prstGeom>
        </p:spPr>
      </p:pic>
      <p:pic>
        <p:nvPicPr>
          <p:cNvPr id="17" name="Picture 16"/>
          <p:cNvPicPr>
            <a:picLocks noChangeAspect="1"/>
          </p:cNvPicPr>
          <p:nvPr/>
        </p:nvPicPr>
        <p:blipFill>
          <a:blip r:embed="rId32"/>
          <a:stretch>
            <a:fillRect/>
          </a:stretch>
        </p:blipFill>
        <p:spPr>
          <a:xfrm>
            <a:off x="7730652" y="2490899"/>
            <a:ext cx="571191" cy="596863"/>
          </a:xfrm>
          <a:prstGeom prst="rect">
            <a:avLst/>
          </a:prstGeom>
        </p:spPr>
      </p:pic>
      <p:pic>
        <p:nvPicPr>
          <p:cNvPr id="83" name="Picture 82"/>
          <p:cNvPicPr>
            <a:picLocks noChangeAspect="1"/>
          </p:cNvPicPr>
          <p:nvPr/>
        </p:nvPicPr>
        <p:blipFill>
          <a:blip r:embed="rId33"/>
          <a:stretch>
            <a:fillRect/>
          </a:stretch>
        </p:blipFill>
        <p:spPr>
          <a:xfrm>
            <a:off x="7973827" y="6030716"/>
            <a:ext cx="1244878" cy="458115"/>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511533" y="6085610"/>
            <a:ext cx="1304219" cy="442973"/>
          </a:xfrm>
          <a:prstGeom prst="rect">
            <a:avLst/>
          </a:prstGeom>
        </p:spPr>
      </p:pic>
      <p:pic>
        <p:nvPicPr>
          <p:cNvPr id="9" name="Picture 8"/>
          <p:cNvPicPr>
            <a:picLocks noChangeAspect="1"/>
          </p:cNvPicPr>
          <p:nvPr/>
        </p:nvPicPr>
        <p:blipFill rotWithShape="1">
          <a:blip r:embed="rId35"/>
          <a:srcRect r="23769"/>
          <a:stretch/>
        </p:blipFill>
        <p:spPr>
          <a:xfrm>
            <a:off x="1616599" y="1583988"/>
            <a:ext cx="5437882" cy="691739"/>
          </a:xfrm>
          <a:prstGeom prst="rect">
            <a:avLst/>
          </a:prstGeom>
        </p:spPr>
      </p:pic>
      <p:sp>
        <p:nvSpPr>
          <p:cNvPr id="99" name="TextBox 98"/>
          <p:cNvSpPr txBox="1"/>
          <p:nvPr/>
        </p:nvSpPr>
        <p:spPr>
          <a:xfrm>
            <a:off x="325042" y="1775945"/>
            <a:ext cx="1849514" cy="350330"/>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Light"/>
                <a:ea typeface="+mn-ea"/>
                <a:cs typeface="+mn-cs"/>
              </a:rPr>
              <a:t>DevOps</a:t>
            </a:r>
          </a:p>
        </p:txBody>
      </p:sp>
      <p:sp>
        <p:nvSpPr>
          <p:cNvPr id="110" name="TextBox 109"/>
          <p:cNvSpPr txBox="1"/>
          <p:nvPr/>
        </p:nvSpPr>
        <p:spPr>
          <a:xfrm>
            <a:off x="5765203" y="3309155"/>
            <a:ext cx="1598662" cy="584775"/>
          </a:xfrm>
          <a:prstGeom prst="rect">
            <a:avLst/>
          </a:prstGeom>
          <a:noFill/>
        </p:spPr>
        <p:txBody>
          <a:bodyPr wrap="square" rtlCol="0">
            <a:spAutoFit/>
          </a:bodyPr>
          <a:lstStyle/>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a:ea typeface="+mn-ea"/>
                <a:cs typeface="+mn-cs"/>
              </a:rPr>
              <a:t>PaaS &amp;</a:t>
            </a:r>
          </a:p>
          <a:p>
            <a:pPr marL="0" marR="0" lvl="0" indent="0" algn="l" defTabSz="93160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Light"/>
                <a:ea typeface="+mn-ea"/>
                <a:cs typeface="+mn-cs"/>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500845" y="5976396"/>
            <a:ext cx="1315304" cy="507980"/>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405805" y="5957968"/>
            <a:ext cx="854063" cy="519726"/>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512853" y="6000471"/>
            <a:ext cx="967976" cy="33267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979478" y="2716311"/>
            <a:ext cx="926575" cy="246373"/>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439029" y="2611829"/>
            <a:ext cx="965533" cy="46142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288507" y="2598975"/>
            <a:ext cx="440878" cy="440878"/>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493385" y="2524192"/>
            <a:ext cx="587672" cy="5876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760906" y="4131323"/>
            <a:ext cx="600738" cy="600738"/>
          </a:xfrm>
          <a:prstGeom prst="rect">
            <a:avLst/>
          </a:prstGeom>
        </p:spPr>
      </p:pic>
      <p:sp>
        <p:nvSpPr>
          <p:cNvPr id="67" name="Title 2"/>
          <p:cNvSpPr txBox="1">
            <a:spLocks/>
          </p:cNvSpPr>
          <p:nvPr/>
        </p:nvSpPr>
        <p:spPr>
          <a:xfrm>
            <a:off x="274639" y="295275"/>
            <a:ext cx="11889564" cy="917575"/>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326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is an open cloud</a:t>
            </a:r>
          </a:p>
        </p:txBody>
      </p:sp>
      <p:grpSp>
        <p:nvGrpSpPr>
          <p:cNvPr id="68" name="Group 67"/>
          <p:cNvGrpSpPr/>
          <p:nvPr/>
        </p:nvGrpSpPr>
        <p:grpSpPr>
          <a:xfrm>
            <a:off x="10709785" y="297919"/>
            <a:ext cx="1304883" cy="780818"/>
            <a:chOff x="10698206" y="483664"/>
            <a:chExt cx="1304883" cy="780818"/>
          </a:xfrm>
        </p:grpSpPr>
        <p:sp>
          <p:nvSpPr>
            <p:cNvPr id="69" name="Freeform 13"/>
            <p:cNvSpPr>
              <a:spLocks/>
            </p:cNvSpPr>
            <p:nvPr/>
          </p:nvSpPr>
          <p:spPr bwMode="auto">
            <a:xfrm>
              <a:off x="10698206" y="483664"/>
              <a:ext cx="1281069" cy="70950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TextBox 70"/>
            <p:cNvSpPr txBox="1"/>
            <p:nvPr/>
          </p:nvSpPr>
          <p:spPr>
            <a:xfrm>
              <a:off x="10722020" y="802817"/>
              <a:ext cx="1281069"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Public Cloud</a:t>
              </a:r>
            </a:p>
          </p:txBody>
        </p:sp>
      </p:grpSp>
      <p:pic>
        <p:nvPicPr>
          <p:cNvPr id="3" name="Picture 2"/>
          <p:cNvPicPr>
            <a:picLocks noChangeAspect="1"/>
          </p:cNvPicPr>
          <p:nvPr/>
        </p:nvPicPr>
        <p:blipFill>
          <a:blip r:embed="rId44"/>
          <a:stretch>
            <a:fillRect/>
          </a:stretch>
        </p:blipFill>
        <p:spPr>
          <a:xfrm>
            <a:off x="3613061" y="5961863"/>
            <a:ext cx="499915" cy="493819"/>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92606" y="5134140"/>
            <a:ext cx="1502839" cy="355672"/>
          </a:xfrm>
          <a:prstGeom prst="rect">
            <a:avLst/>
          </a:prstGeom>
        </p:spPr>
      </p:pic>
      <p:pic>
        <p:nvPicPr>
          <p:cNvPr id="73" name="Picture 72"/>
          <p:cNvPicPr>
            <a:picLocks noChangeAspect="1"/>
          </p:cNvPicPr>
          <p:nvPr/>
        </p:nvPicPr>
        <p:blipFill>
          <a:blip r:embed="rId46"/>
          <a:stretch>
            <a:fillRect/>
          </a:stretch>
        </p:blipFill>
        <p:spPr>
          <a:xfrm>
            <a:off x="2692773" y="5951750"/>
            <a:ext cx="515916" cy="608781"/>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92773" y="4349200"/>
            <a:ext cx="564622" cy="303113"/>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667736" y="4003249"/>
            <a:ext cx="483962" cy="735250"/>
          </a:xfrm>
          <a:prstGeom prst="rect">
            <a:avLst/>
          </a:prstGeom>
        </p:spPr>
      </p:pic>
      <p:sp>
        <p:nvSpPr>
          <p:cNvPr id="5" name="Rectangle 4"/>
          <p:cNvSpPr/>
          <p:nvPr/>
        </p:nvSpPr>
        <p:spPr bwMode="auto">
          <a:xfrm>
            <a:off x="5654484" y="1538200"/>
            <a:ext cx="1386745" cy="71102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pic>
        <p:nvPicPr>
          <p:cNvPr id="79" name="Picture 78"/>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5654483" y="1754610"/>
            <a:ext cx="1401477" cy="302719"/>
          </a:xfrm>
          <a:prstGeom prst="rect">
            <a:avLst/>
          </a:prstGeom>
        </p:spPr>
      </p:pic>
    </p:spTree>
    <p:extLst>
      <p:ext uri="{BB962C8B-B14F-4D97-AF65-F5344CB8AC3E}">
        <p14:creationId xmlns:p14="http://schemas.microsoft.com/office/powerpoint/2010/main" val="266039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7543799" cy="4653582"/>
          </a:xfrm>
        </p:spPr>
        <p:txBody>
          <a:bodyPr/>
          <a:lstStyle/>
          <a:p>
            <a:pPr marL="101600" indent="0">
              <a:buNone/>
            </a:pPr>
            <a:r>
              <a:rPr lang="en-US" dirty="0"/>
              <a:t>GitHub report</a:t>
            </a:r>
          </a:p>
          <a:p>
            <a:pPr marL="342900" lvl="1" indent="0">
              <a:buNone/>
            </a:pPr>
            <a:r>
              <a:rPr lang="en-US" dirty="0"/>
              <a:t>1</a:t>
            </a:r>
            <a:r>
              <a:rPr lang="en-US" baseline="30000" dirty="0"/>
              <a:t>st</a:t>
            </a:r>
            <a:r>
              <a:rPr lang="en-US" dirty="0"/>
              <a:t> Organization with the most open source contributors</a:t>
            </a:r>
          </a:p>
          <a:p>
            <a:pPr marL="342900" lvl="1" indent="0">
              <a:buNone/>
            </a:pPr>
            <a:r>
              <a:rPr lang="en-US" dirty="0"/>
              <a:t>5</a:t>
            </a:r>
            <a:r>
              <a:rPr lang="en-US" baseline="30000" dirty="0"/>
              <a:t>th</a:t>
            </a:r>
            <a:r>
              <a:rPr lang="en-US" dirty="0"/>
              <a:t> Repositories with the most open source contributors (VS Code)</a:t>
            </a:r>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endParaRPr lang="en-US" dirty="0"/>
          </a:p>
          <a:p>
            <a:pPr marL="342900" lvl="1" indent="0">
              <a:buNone/>
            </a:pPr>
            <a:r>
              <a:rPr lang="en-US" dirty="0">
                <a:hlinkClick r:id="rId3"/>
              </a:rPr>
              <a:t>https://octoverse.github.com/</a:t>
            </a:r>
            <a:r>
              <a:rPr lang="en-US" dirty="0"/>
              <a:t> </a:t>
            </a:r>
          </a:p>
        </p:txBody>
      </p:sp>
      <p:sp>
        <p:nvSpPr>
          <p:cNvPr id="2" name="Title 1"/>
          <p:cNvSpPr>
            <a:spLocks noGrp="1"/>
          </p:cNvSpPr>
          <p:nvPr>
            <p:ph type="title"/>
          </p:nvPr>
        </p:nvSpPr>
        <p:spPr/>
        <p:txBody>
          <a:bodyPr/>
          <a:lstStyle/>
          <a:p>
            <a:r>
              <a:rPr lang="en-US" dirty="0"/>
              <a:t>Microsoft and Open Source actual state</a:t>
            </a:r>
            <a:br>
              <a:rPr lang="en-US" dirty="0"/>
            </a:br>
            <a:r>
              <a:rPr lang="en-US" sz="4000" dirty="0">
                <a:gradFill>
                  <a:gsLst>
                    <a:gs pos="0">
                      <a:schemeClr val="tx2"/>
                    </a:gs>
                    <a:gs pos="100000">
                      <a:schemeClr val="tx2"/>
                    </a:gs>
                  </a:gsLst>
                  <a:lin ang="5400000" scaled="0"/>
                </a:gradFill>
              </a:rPr>
              <a:t>The state of the </a:t>
            </a:r>
            <a:r>
              <a:rPr lang="en-US" sz="4000" dirty="0" err="1">
                <a:gradFill>
                  <a:gsLst>
                    <a:gs pos="0">
                      <a:schemeClr val="tx2"/>
                    </a:gs>
                    <a:gs pos="100000">
                      <a:schemeClr val="tx2"/>
                    </a:gs>
                  </a:gsLst>
                  <a:lin ang="5400000" scaled="0"/>
                </a:gradFill>
              </a:rPr>
              <a:t>Octoverse</a:t>
            </a:r>
            <a:r>
              <a:rPr lang="en-US" sz="4000" dirty="0">
                <a:gradFill>
                  <a:gsLst>
                    <a:gs pos="0">
                      <a:schemeClr val="tx2"/>
                    </a:gs>
                    <a:gs pos="100000">
                      <a:schemeClr val="tx2"/>
                    </a:gs>
                  </a:gsLst>
                  <a:lin ang="5400000" scaled="0"/>
                </a:gradFill>
              </a:rPr>
              <a:t> 2016</a:t>
            </a:r>
          </a:p>
        </p:txBody>
      </p:sp>
      <p:pic>
        <p:nvPicPr>
          <p:cNvPr id="4" name="Picture 3"/>
          <p:cNvPicPr>
            <a:picLocks noChangeAspect="1"/>
          </p:cNvPicPr>
          <p:nvPr/>
        </p:nvPicPr>
        <p:blipFill>
          <a:blip r:embed="rId4"/>
          <a:stretch>
            <a:fillRect/>
          </a:stretch>
        </p:blipFill>
        <p:spPr>
          <a:xfrm>
            <a:off x="8199437" y="1219696"/>
            <a:ext cx="3611071" cy="5000625"/>
          </a:xfrm>
          <a:prstGeom prst="rect">
            <a:avLst/>
          </a:prstGeom>
        </p:spPr>
      </p:pic>
    </p:spTree>
    <p:extLst>
      <p:ext uri="{BB962C8B-B14F-4D97-AF65-F5344CB8AC3E}">
        <p14:creationId xmlns:p14="http://schemas.microsoft.com/office/powerpoint/2010/main" val="14032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Projects</a:t>
            </a:r>
          </a:p>
        </p:txBody>
      </p:sp>
      <p:sp>
        <p:nvSpPr>
          <p:cNvPr id="6" name="Text Placeholder 5"/>
          <p:cNvSpPr>
            <a:spLocks noGrp="1"/>
          </p:cNvSpPr>
          <p:nvPr>
            <p:ph type="body" sz="quarter" idx="10"/>
          </p:nvPr>
        </p:nvSpPr>
        <p:spPr>
          <a:xfrm>
            <a:off x="274638" y="1212850"/>
            <a:ext cx="11887200" cy="5816977"/>
          </a:xfrm>
        </p:spPr>
        <p:txBody>
          <a:bodyPr/>
          <a:lstStyle/>
          <a:p>
            <a:r>
              <a:rPr lang="en-US" dirty="0"/>
              <a:t>Microsoft Edge’s JavaScript engine (</a:t>
            </a:r>
            <a:r>
              <a:rPr lang="en-US" dirty="0" err="1"/>
              <a:t>ChakraCore</a:t>
            </a:r>
            <a:r>
              <a:rPr lang="en-US" dirty="0"/>
              <a:t>)</a:t>
            </a:r>
          </a:p>
          <a:p>
            <a:r>
              <a:rPr lang="en-US" dirty="0" err="1"/>
              <a:t>Xamarin</a:t>
            </a:r>
            <a:r>
              <a:rPr lang="en-US" dirty="0"/>
              <a:t> SDKs</a:t>
            </a:r>
          </a:p>
          <a:p>
            <a:r>
              <a:rPr lang="en-US" dirty="0"/>
              <a:t>.NET Core</a:t>
            </a:r>
          </a:p>
          <a:p>
            <a:r>
              <a:rPr lang="en-US" dirty="0"/>
              <a:t>Visual Studio Code</a:t>
            </a:r>
          </a:p>
          <a:p>
            <a:r>
              <a:rPr lang="en-US" dirty="0"/>
              <a:t>Bot Builder</a:t>
            </a:r>
          </a:p>
          <a:p>
            <a:r>
              <a:rPr lang="en-US" dirty="0" err="1"/>
              <a:t>TypeScript</a:t>
            </a:r>
            <a:endParaRPr lang="en-US" dirty="0"/>
          </a:p>
          <a:p>
            <a:r>
              <a:rPr lang="en-US" dirty="0"/>
              <a:t>and more…</a:t>
            </a:r>
          </a:p>
          <a:p>
            <a:endParaRPr lang="en-US" dirty="0"/>
          </a:p>
          <a:p>
            <a:pPr lvl="1"/>
            <a:r>
              <a:rPr lang="en-US" dirty="0">
                <a:hlinkClick r:id="rId3"/>
              </a:rPr>
              <a:t>https://github.com/Microsoft</a:t>
            </a:r>
            <a:r>
              <a:rPr lang="en-US" dirty="0"/>
              <a:t> </a:t>
            </a:r>
          </a:p>
        </p:txBody>
      </p:sp>
    </p:spTree>
    <p:extLst>
      <p:ext uri="{BB962C8B-B14F-4D97-AF65-F5344CB8AC3E}">
        <p14:creationId xmlns:p14="http://schemas.microsoft.com/office/powerpoint/2010/main" val="343163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Diego Martinez</a:t>
            </a:r>
          </a:p>
        </p:txBody>
      </p:sp>
      <p:sp>
        <p:nvSpPr>
          <p:cNvPr id="6" name="Text Placeholder 5"/>
          <p:cNvSpPr>
            <a:spLocks noGrp="1"/>
          </p:cNvSpPr>
          <p:nvPr>
            <p:ph type="body" sz="quarter" idx="10"/>
          </p:nvPr>
        </p:nvSpPr>
        <p:spPr>
          <a:xfrm>
            <a:off x="4313236" y="1212850"/>
            <a:ext cx="7848601" cy="3785652"/>
          </a:xfrm>
        </p:spPr>
        <p:txBody>
          <a:bodyPr/>
          <a:lstStyle/>
          <a:p>
            <a:r>
              <a:rPr lang="en-US" dirty="0"/>
              <a:t>Technical Evangelist</a:t>
            </a:r>
          </a:p>
          <a:p>
            <a:pPr lvl="1"/>
            <a:r>
              <a:rPr lang="en-US" dirty="0"/>
              <a:t>Developer </a:t>
            </a:r>
            <a:r>
              <a:rPr lang="en-US" dirty="0" err="1"/>
              <a:t>eXperience</a:t>
            </a:r>
            <a:r>
              <a:rPr lang="en-US" dirty="0"/>
              <a:t> @ Microsoft</a:t>
            </a:r>
          </a:p>
          <a:p>
            <a:pPr lvl="1"/>
            <a:r>
              <a:rPr lang="en-US" dirty="0"/>
              <a:t>OSS, DevOps, Cloud and Infrastructure</a:t>
            </a:r>
          </a:p>
          <a:p>
            <a:pPr lvl="1"/>
            <a:r>
              <a:rPr lang="en-US" dirty="0"/>
              <a:t>Academic</a:t>
            </a:r>
          </a:p>
          <a:p>
            <a:pPr lvl="1"/>
            <a:endParaRPr lang="en-US" dirty="0"/>
          </a:p>
          <a:p>
            <a:pPr lvl="1"/>
            <a:endParaRPr lang="en-US" dirty="0"/>
          </a:p>
          <a:p>
            <a:r>
              <a:rPr lang="en-US" dirty="0"/>
              <a:t>Contact</a:t>
            </a:r>
          </a:p>
          <a:p>
            <a:pPr lvl="1"/>
            <a:r>
              <a:rPr lang="en-US" dirty="0"/>
              <a:t>diego.martinez@microsoft.com</a:t>
            </a:r>
          </a:p>
          <a:p>
            <a:pPr lvl="1"/>
            <a:r>
              <a:rPr lang="en-US" dirty="0"/>
              <a:t>@</a:t>
            </a:r>
            <a:r>
              <a:rPr lang="en-US" dirty="0" err="1"/>
              <a:t>diegomrtnzg</a:t>
            </a:r>
            <a:endParaRPr lang="en-US" dirty="0"/>
          </a:p>
        </p:txBody>
      </p:sp>
      <p:pic>
        <p:nvPicPr>
          <p:cNvPr id="4" name="Picture Placeholder 4"/>
          <p:cNvPicPr>
            <a:picLocks noChangeAspect="1"/>
          </p:cNvPicPr>
          <p:nvPr/>
        </p:nvPicPr>
        <p:blipFill>
          <a:blip r:embed="rId3"/>
          <a:stretch>
            <a:fillRect/>
          </a:stretch>
        </p:blipFill>
        <p:spPr>
          <a:xfrm>
            <a:off x="274639" y="1585051"/>
            <a:ext cx="3657600" cy="3657600"/>
          </a:xfrm>
          <a:prstGeom prst="ellipse">
            <a:avLst/>
          </a:prstGeom>
        </p:spPr>
      </p:pic>
    </p:spTree>
    <p:extLst>
      <p:ext uri="{BB962C8B-B14F-4D97-AF65-F5344CB8AC3E}">
        <p14:creationId xmlns:p14="http://schemas.microsoft.com/office/powerpoint/2010/main" val="303409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6" name="Text Placeholder 5"/>
          <p:cNvSpPr>
            <a:spLocks noGrp="1"/>
          </p:cNvSpPr>
          <p:nvPr>
            <p:ph type="body" sz="quarter" idx="10"/>
          </p:nvPr>
        </p:nvSpPr>
        <p:spPr>
          <a:xfrm>
            <a:off x="274638" y="1212850"/>
            <a:ext cx="11887200" cy="4124206"/>
          </a:xfrm>
        </p:spPr>
        <p:txBody>
          <a:bodyPr/>
          <a:lstStyle/>
          <a:p>
            <a:r>
              <a:rPr lang="en-US" dirty="0"/>
              <a:t>Microsoft loves Linux</a:t>
            </a:r>
          </a:p>
          <a:p>
            <a:pPr lvl="1"/>
            <a:r>
              <a:rPr lang="en-US" dirty="0"/>
              <a:t>Don´t fight. Better together</a:t>
            </a:r>
          </a:p>
          <a:p>
            <a:r>
              <a:rPr lang="en-US" dirty="0"/>
              <a:t>Bash on Ubuntu on Windows</a:t>
            </a:r>
          </a:p>
          <a:p>
            <a:pPr lvl="1"/>
            <a:r>
              <a:rPr lang="en-US" dirty="0"/>
              <a:t>It´s real. Develop your apps where you want</a:t>
            </a:r>
          </a:p>
          <a:p>
            <a:r>
              <a:rPr lang="en-US" dirty="0"/>
              <a:t>PowerShell on Linux and </a:t>
            </a:r>
            <a:r>
              <a:rPr lang="en-US" dirty="0" err="1"/>
              <a:t>MacOS</a:t>
            </a:r>
            <a:endParaRPr lang="en-US" dirty="0"/>
          </a:p>
          <a:p>
            <a:pPr lvl="1"/>
            <a:r>
              <a:rPr lang="en-US" dirty="0"/>
              <a:t>Windows admins: manage Linux as a Windows in the same way</a:t>
            </a:r>
          </a:p>
          <a:p>
            <a:r>
              <a:rPr lang="en-US" dirty="0"/>
              <a:t>Microsoft OSS</a:t>
            </a:r>
          </a:p>
          <a:p>
            <a:pPr lvl="1"/>
            <a:r>
              <a:rPr lang="en-US" dirty="0"/>
              <a:t>We are really involved in Open Source world</a:t>
            </a:r>
          </a:p>
        </p:txBody>
      </p:sp>
    </p:spTree>
    <p:extLst>
      <p:ext uri="{BB962C8B-B14F-4D97-AF65-F5344CB8AC3E}">
        <p14:creationId xmlns:p14="http://schemas.microsoft.com/office/powerpoint/2010/main" val="258608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Q&amp;A</a:t>
            </a:r>
          </a:p>
        </p:txBody>
      </p:sp>
      <p:pic>
        <p:nvPicPr>
          <p:cNvPr id="4" name="Picture Placeholder 4"/>
          <p:cNvPicPr>
            <a:picLocks noChangeAspect="1"/>
          </p:cNvPicPr>
          <p:nvPr/>
        </p:nvPicPr>
        <p:blipFill>
          <a:blip r:embed="rId3"/>
          <a:srcRect/>
          <a:stretch>
            <a:fillRect/>
          </a:stretch>
        </p:blipFill>
        <p:spPr>
          <a:xfrm>
            <a:off x="8045450" y="1236663"/>
            <a:ext cx="3524250" cy="3524250"/>
          </a:xfrm>
          <a:prstGeom prst="rect">
            <a:avLst/>
          </a:prstGeom>
        </p:spPr>
      </p:pic>
      <p:sp>
        <p:nvSpPr>
          <p:cNvPr id="5" name="Text Placeholder 2"/>
          <p:cNvSpPr txBox="1">
            <a:spLocks/>
          </p:cNvSpPr>
          <p:nvPr/>
        </p:nvSpPr>
        <p:spPr>
          <a:xfrm>
            <a:off x="7557205" y="4928841"/>
            <a:ext cx="4501423" cy="47342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sz="2400" dirty="0">
                <a:solidFill>
                  <a:schemeClr val="tx1"/>
                </a:solidFill>
                <a:latin typeface="+mn-lt"/>
              </a:rPr>
              <a:t>http://aka.ms/mts73</a:t>
            </a:r>
          </a:p>
        </p:txBody>
      </p:sp>
    </p:spTree>
    <p:extLst>
      <p:ext uri="{BB962C8B-B14F-4D97-AF65-F5344CB8AC3E}">
        <p14:creationId xmlns:p14="http://schemas.microsoft.com/office/powerpoint/2010/main" val="18870596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Thanks!</a:t>
            </a:r>
            <a:endParaRPr lang="es-ES" dirty="0"/>
          </a:p>
        </p:txBody>
      </p:sp>
      <p:sp>
        <p:nvSpPr>
          <p:cNvPr id="3" name="Text Placeholder 2"/>
          <p:cNvSpPr>
            <a:spLocks noGrp="1"/>
          </p:cNvSpPr>
          <p:nvPr>
            <p:ph type="body" sz="quarter" idx="13"/>
          </p:nvPr>
        </p:nvSpPr>
        <p:spPr/>
        <p:txBody>
          <a:bodyPr/>
          <a:lstStyle/>
          <a:p>
            <a:r>
              <a:rPr lang="es-ES" dirty="0"/>
              <a:t>http://aka.ms/mts73</a:t>
            </a:r>
          </a:p>
        </p:txBody>
      </p:sp>
      <p:pic>
        <p:nvPicPr>
          <p:cNvPr id="5" name="Picture Placeholder 4"/>
          <p:cNvPicPr>
            <a:picLocks noGrp="1" noChangeAspect="1"/>
          </p:cNvPicPr>
          <p:nvPr>
            <p:ph type="pic" sz="quarter" idx="14"/>
          </p:nvPr>
        </p:nvPicPr>
        <p:blipFill>
          <a:blip r:embed="rId3"/>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79637" y="2582862"/>
            <a:ext cx="8046632" cy="1828786"/>
          </a:xfrm>
        </p:spPr>
        <p:txBody>
          <a:bodyPr/>
          <a:lstStyle/>
          <a:p>
            <a:pPr algn="ctr"/>
            <a:r>
              <a:rPr lang="en-US" b="1" dirty="0">
                <a:solidFill>
                  <a:srgbClr val="FF0000"/>
                </a:solidFill>
              </a:rPr>
              <a:t>WARNING</a:t>
            </a:r>
            <a:br>
              <a:rPr lang="en-US" dirty="0"/>
            </a:br>
            <a:r>
              <a:rPr lang="en-US" sz="2800" dirty="0"/>
              <a:t>All features you will see are in preview</a:t>
            </a:r>
            <a:endParaRPr lang="es-ES" sz="2800" dirty="0"/>
          </a:p>
        </p:txBody>
      </p:sp>
    </p:spTree>
    <p:extLst>
      <p:ext uri="{BB962C8B-B14F-4D97-AF65-F5344CB8AC3E}">
        <p14:creationId xmlns:p14="http://schemas.microsoft.com/office/powerpoint/2010/main" val="41156830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74638" y="1212850"/>
            <a:ext cx="11887200" cy="4801314"/>
          </a:xfrm>
        </p:spPr>
        <p:txBody>
          <a:bodyPr/>
          <a:lstStyle/>
          <a:p>
            <a:r>
              <a:rPr lang="en-US" dirty="0"/>
              <a:t>Microsoft loves Linux</a:t>
            </a:r>
          </a:p>
          <a:p>
            <a:pPr lvl="1"/>
            <a:r>
              <a:rPr lang="en-US" dirty="0"/>
              <a:t>Don´t fight. Better together</a:t>
            </a:r>
          </a:p>
          <a:p>
            <a:r>
              <a:rPr lang="en-US" dirty="0"/>
              <a:t>Bash on Ubuntu on Windows</a:t>
            </a:r>
          </a:p>
          <a:p>
            <a:pPr lvl="1"/>
            <a:r>
              <a:rPr lang="en-US" dirty="0"/>
              <a:t>It´s real. Develop your apps where you want</a:t>
            </a:r>
          </a:p>
          <a:p>
            <a:r>
              <a:rPr lang="en-US" dirty="0"/>
              <a:t>PowerShell on Linux</a:t>
            </a:r>
          </a:p>
          <a:p>
            <a:pPr lvl="1"/>
            <a:r>
              <a:rPr lang="en-US" dirty="0"/>
              <a:t>Windows admins: manage Linux as a Windows in the same way</a:t>
            </a:r>
          </a:p>
          <a:p>
            <a:r>
              <a:rPr lang="en-US" dirty="0"/>
              <a:t>Microsoft OSS</a:t>
            </a:r>
          </a:p>
          <a:p>
            <a:pPr lvl="1"/>
            <a:r>
              <a:rPr lang="en-US" dirty="0"/>
              <a:t>We are really involved in Open Source world</a:t>
            </a:r>
          </a:p>
          <a:p>
            <a:r>
              <a:rPr lang="en-US" dirty="0"/>
              <a:t>Q&amp;A</a:t>
            </a:r>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74638" y="2684732"/>
            <a:ext cx="11887199" cy="16250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9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Microsoft   		Linux</a:t>
            </a:r>
          </a:p>
        </p:txBody>
      </p:sp>
      <p:sp>
        <p:nvSpPr>
          <p:cNvPr id="3" name="Heart 2"/>
          <p:cNvSpPr/>
          <p:nvPr/>
        </p:nvSpPr>
        <p:spPr bwMode="auto">
          <a:xfrm>
            <a:off x="6523037" y="2811462"/>
            <a:ext cx="1600200" cy="1371600"/>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34787207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Bash on Ubuntu on Windows</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Response to feedback</a:t>
            </a:r>
          </a:p>
        </p:txBody>
      </p:sp>
      <p:sp>
        <p:nvSpPr>
          <p:cNvPr id="6" name="Text Placeholder 5"/>
          <p:cNvSpPr>
            <a:spLocks noGrp="1"/>
          </p:cNvSpPr>
          <p:nvPr>
            <p:ph type="body" sz="quarter" idx="10"/>
          </p:nvPr>
        </p:nvSpPr>
        <p:spPr>
          <a:xfrm>
            <a:off x="274638" y="1212850"/>
            <a:ext cx="11887200" cy="3108543"/>
          </a:xfrm>
        </p:spPr>
        <p:txBody>
          <a:bodyPr/>
          <a:lstStyle/>
          <a:p>
            <a:r>
              <a:rPr lang="en-US" dirty="0"/>
              <a:t>Feedback on the Windows command-line</a:t>
            </a:r>
          </a:p>
          <a:p>
            <a:pPr lvl="1"/>
            <a:r>
              <a:rPr lang="es-ES" dirty="0">
                <a:hlinkClick r:id="rId3"/>
              </a:rPr>
              <a:t>https://wpdev.uservoice.com/forums/266908-command-prompt/filters/top</a:t>
            </a:r>
            <a:endParaRPr lang="es-ES" dirty="0"/>
          </a:p>
          <a:p>
            <a:r>
              <a:rPr lang="en-US" dirty="0"/>
              <a:t>Two themes emerged </a:t>
            </a:r>
          </a:p>
          <a:p>
            <a:pPr lvl="1"/>
            <a:r>
              <a:rPr lang="en-US" dirty="0"/>
              <a:t>Improve the Windows Console</a:t>
            </a:r>
          </a:p>
          <a:p>
            <a:pPr lvl="1"/>
            <a:r>
              <a:rPr lang="en-US" dirty="0"/>
              <a:t>Bring Unix/Linux tools to Windows</a:t>
            </a:r>
          </a:p>
          <a:p>
            <a:pPr marL="571500" lvl="2" indent="-342900">
              <a:buFont typeface="Arial" panose="020B0604020202020204" pitchFamily="34" charset="0"/>
              <a:buChar char="•"/>
            </a:pPr>
            <a:r>
              <a:rPr lang="en-US" dirty="0">
                <a:sym typeface="Wingdings" panose="05000000000000000000" pitchFamily="2" charset="2"/>
              </a:rPr>
              <a:t>Bash, </a:t>
            </a:r>
            <a:r>
              <a:rPr lang="en-US" dirty="0" err="1">
                <a:sym typeface="Wingdings" panose="05000000000000000000" pitchFamily="2" charset="2"/>
              </a:rPr>
              <a:t>ssh</a:t>
            </a:r>
            <a:r>
              <a:rPr lang="en-US" dirty="0">
                <a:sym typeface="Wingdings" panose="05000000000000000000" pitchFamily="2" charset="2"/>
              </a:rPr>
              <a:t>, grep, </a:t>
            </a:r>
            <a:r>
              <a:rPr lang="en-US" dirty="0" err="1">
                <a:sym typeface="Wingdings" panose="05000000000000000000" pitchFamily="2" charset="2"/>
              </a:rPr>
              <a:t>sed</a:t>
            </a:r>
            <a:r>
              <a:rPr lang="en-US" dirty="0">
                <a:sym typeface="Wingdings" panose="05000000000000000000" pitchFamily="2" charset="2"/>
              </a:rPr>
              <a:t>, </a:t>
            </a:r>
            <a:r>
              <a:rPr lang="en-US" dirty="0" err="1">
                <a:sym typeface="Wingdings" panose="05000000000000000000" pitchFamily="2" charset="2"/>
              </a:rPr>
              <a:t>awk</a:t>
            </a:r>
            <a:r>
              <a:rPr lang="en-US" dirty="0">
                <a:sym typeface="Wingdings" panose="05000000000000000000" pitchFamily="2" charset="2"/>
              </a:rPr>
              <a:t>, etc.</a:t>
            </a:r>
          </a:p>
          <a:p>
            <a:pPr marL="571500" lvl="2" indent="-342900">
              <a:buFont typeface="Arial" panose="020B0604020202020204" pitchFamily="34" charset="0"/>
              <a:buChar char="•"/>
            </a:pPr>
            <a:r>
              <a:rPr lang="en-US" dirty="0">
                <a:sym typeface="Wingdings" panose="05000000000000000000" pitchFamily="2" charset="2"/>
              </a:rPr>
              <a:t>Better support platforms used by OSS projects (esp. Ruby, Python, etc.)</a:t>
            </a:r>
          </a:p>
        </p:txBody>
      </p:sp>
      <p:pic>
        <p:nvPicPr>
          <p:cNvPr id="4" name="Picture 3"/>
          <p:cNvPicPr>
            <a:picLocks noChangeAspect="1"/>
          </p:cNvPicPr>
          <p:nvPr/>
        </p:nvPicPr>
        <p:blipFill>
          <a:blip r:embed="rId4"/>
          <a:stretch>
            <a:fillRect/>
          </a:stretch>
        </p:blipFill>
        <p:spPr>
          <a:xfrm>
            <a:off x="9799637" y="525462"/>
            <a:ext cx="2155451" cy="58674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900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4567404"/>
          </a:xfrm>
        </p:spPr>
        <p:txBody>
          <a:bodyPr/>
          <a:lstStyle/>
          <a:p>
            <a:r>
              <a:rPr lang="en-US" dirty="0"/>
              <a:t>Windows and Linux are more prevalent than ever before</a:t>
            </a:r>
          </a:p>
          <a:p>
            <a:r>
              <a:rPr lang="en-US" dirty="0"/>
              <a:t>Many open source projects depend on Linux features</a:t>
            </a:r>
          </a:p>
          <a:p>
            <a:r>
              <a:rPr lang="en-US" dirty="0"/>
              <a:t>We want Windows to be the place for you to do ALL your work</a:t>
            </a:r>
          </a:p>
          <a:p>
            <a:pPr lvl="1"/>
            <a:r>
              <a:rPr lang="en-US" dirty="0"/>
              <a:t>All the platforms</a:t>
            </a:r>
          </a:p>
          <a:p>
            <a:pPr lvl="1"/>
            <a:r>
              <a:rPr lang="en-US" dirty="0"/>
              <a:t>All the devices</a:t>
            </a:r>
          </a:p>
        </p:txBody>
      </p:sp>
      <p:sp>
        <p:nvSpPr>
          <p:cNvPr id="2" name="Title 1"/>
          <p:cNvSpPr>
            <a:spLocks noGrp="1"/>
          </p:cNvSpPr>
          <p:nvPr>
            <p:ph type="title"/>
          </p:nvPr>
        </p:nvSpPr>
        <p:spPr/>
        <p:txBody>
          <a:bodyPr/>
          <a:lstStyle/>
          <a:p>
            <a:r>
              <a:rPr lang="en-US" dirty="0"/>
              <a:t>Why *NIX tools on Windows?</a:t>
            </a:r>
            <a:br>
              <a:rPr lang="en-US" dirty="0"/>
            </a:br>
            <a:r>
              <a:rPr lang="en-US" sz="4000" dirty="0">
                <a:gradFill>
                  <a:gsLst>
                    <a:gs pos="0">
                      <a:schemeClr val="tx2"/>
                    </a:gs>
                    <a:gs pos="100000">
                      <a:schemeClr val="tx2"/>
                    </a:gs>
                  </a:gsLst>
                  <a:lin ang="5400000" scaled="0"/>
                </a:gradFill>
              </a:rPr>
              <a:t>We live in</a:t>
            </a:r>
            <a:r>
              <a:rPr lang="en-US" sz="4000" dirty="0">
                <a:solidFill>
                  <a:srgbClr val="0078D7"/>
                </a:solidFill>
              </a:rPr>
              <a:t> a </a:t>
            </a:r>
            <a:r>
              <a:rPr lang="en-US" sz="4000" dirty="0">
                <a:gradFill>
                  <a:gsLst>
                    <a:gs pos="0">
                      <a:schemeClr val="tx2"/>
                    </a:gs>
                    <a:gs pos="100000">
                      <a:schemeClr val="tx2"/>
                    </a:gs>
                  </a:gsLst>
                  <a:lin ang="5400000" scaled="0"/>
                </a:gradFill>
              </a:rPr>
              <a:t>heterogenous world</a:t>
            </a:r>
          </a:p>
        </p:txBody>
      </p:sp>
    </p:spTree>
    <p:extLst>
      <p:ext uri="{BB962C8B-B14F-4D97-AF65-F5344CB8AC3E}">
        <p14:creationId xmlns:p14="http://schemas.microsoft.com/office/powerpoint/2010/main" val="65195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Read-Only]" id="{CEDD1D8C-4F93-48C5-AE4D-20123972B428}" vid="{1A65B4C8-906D-41FC-8127-15690100045B}"/>
    </a:ext>
  </a:extLst>
</a:theme>
</file>

<file path=ppt/theme/theme7.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790</TotalTime>
  <Words>1937</Words>
  <Application>Microsoft Office PowerPoint</Application>
  <PresentationFormat>Custom</PresentationFormat>
  <Paragraphs>327</Paragraphs>
  <Slides>33</Slides>
  <Notes>32</Notes>
  <HiddenSlides>1</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33</vt:i4>
      </vt:variant>
    </vt:vector>
  </HeadingPairs>
  <TitlesOfParts>
    <vt:vector size="48" baseType="lpstr">
      <vt:lpstr>MS PGothic</vt:lpstr>
      <vt:lpstr>Arial</vt:lpstr>
      <vt:lpstr>Bradley Hand ITC</vt:lpstr>
      <vt:lpstr>Calibri</vt:lpstr>
      <vt:lpstr>Consolas</vt:lpstr>
      <vt:lpstr>Segoe UI</vt:lpstr>
      <vt:lpstr>Segoe UI Light</vt:lpstr>
      <vt:lpstr>Wingdings</vt:lpstr>
      <vt:lpstr>GCIO Summit 2016 Template - White</vt:lpstr>
      <vt:lpstr>1_COLOR TEMPLATE</vt:lpstr>
      <vt:lpstr>5-30610_Microsoft_Ignite_Keynote_Template</vt:lpstr>
      <vt:lpstr>1_5-30610_Microsoft_Ignite_Keynote_Template</vt:lpstr>
      <vt:lpstr>5-50033_TR23_BO_CT_Template</vt:lpstr>
      <vt:lpstr>5-50033_TR23_TR-TV_Template</vt:lpstr>
      <vt:lpstr>5-50002_Ignite_Breakout_Template</vt:lpstr>
      <vt:lpstr>PowerPoint Presentation</vt:lpstr>
      <vt:lpstr>El mundo al revés: Bash en Windows y PowerShell en Linux</vt:lpstr>
      <vt:lpstr>Diego Martinez</vt:lpstr>
      <vt:lpstr>WARNING All features you will see are in preview</vt:lpstr>
      <vt:lpstr>Agenda</vt:lpstr>
      <vt:lpstr>PowerPoint Presentation</vt:lpstr>
      <vt:lpstr>Bash on Ubuntu on Windows</vt:lpstr>
      <vt:lpstr>Response to feedback</vt:lpstr>
      <vt:lpstr>Why *NIX tools on Windows? We live in a heterogenous world</vt:lpstr>
      <vt:lpstr>The solution</vt:lpstr>
      <vt:lpstr>Demo Bash on Ubuntu on Windows</vt:lpstr>
      <vt:lpstr>What did we just see?</vt:lpstr>
      <vt:lpstr>What works … and what doesn’t?</vt:lpstr>
      <vt:lpstr>Community</vt:lpstr>
      <vt:lpstr>PowerShell on Linux and MacOS</vt:lpstr>
      <vt:lpstr>What is PowerShell?</vt:lpstr>
      <vt:lpstr>What is the PowerShell journey?</vt:lpstr>
      <vt:lpstr>Is it the same PowerShell? No, we add some changes</vt:lpstr>
      <vt:lpstr>Demo PowerShell on Linux</vt:lpstr>
      <vt:lpstr>PowerShell DSC for Linux</vt:lpstr>
      <vt:lpstr>PowerShell + OMS</vt:lpstr>
      <vt:lpstr>What works … and what doesn’t?</vt:lpstr>
      <vt:lpstr>Community</vt:lpstr>
      <vt:lpstr>Microsoft OSS</vt:lpstr>
      <vt:lpstr>How Microsoft Works with Open Source</vt:lpstr>
      <vt:lpstr>Microsoft is committed to Linux and open source</vt:lpstr>
      <vt:lpstr>PowerPoint Presentation</vt:lpstr>
      <vt:lpstr>Microsoft and Open Source actual state The state of the Octoverse 2016</vt:lpstr>
      <vt:lpstr>Projects</vt:lpstr>
      <vt:lpstr>Summary</vt:lpstr>
      <vt:lpstr>Q&amp;A</vt:lpstr>
      <vt:lpstr>Thanks!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Diego Martinez Gil</cp:lastModifiedBy>
  <cp:revision>278</cp:revision>
  <dcterms:created xsi:type="dcterms:W3CDTF">2016-08-22T02:07:54Z</dcterms:created>
  <dcterms:modified xsi:type="dcterms:W3CDTF">2016-10-04T12:24:36Z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